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464" r:id="rId2"/>
    <p:sldId id="465" r:id="rId3"/>
    <p:sldId id="470" r:id="rId4"/>
    <p:sldId id="469" r:id="rId5"/>
    <p:sldId id="466" r:id="rId6"/>
    <p:sldId id="468" r:id="rId7"/>
    <p:sldId id="467" r:id="rId8"/>
    <p:sldId id="471" r:id="rId9"/>
    <p:sldId id="472" r:id="rId10"/>
    <p:sldId id="489" r:id="rId11"/>
    <p:sldId id="490" r:id="rId12"/>
    <p:sldId id="485" r:id="rId13"/>
    <p:sldId id="486" r:id="rId14"/>
    <p:sldId id="487" r:id="rId15"/>
    <p:sldId id="473" r:id="rId16"/>
    <p:sldId id="474" r:id="rId17"/>
    <p:sldId id="475" r:id="rId18"/>
    <p:sldId id="483" r:id="rId19"/>
    <p:sldId id="488" r:id="rId20"/>
    <p:sldId id="476" r:id="rId21"/>
    <p:sldId id="477" r:id="rId22"/>
    <p:sldId id="478" r:id="rId23"/>
    <p:sldId id="479" r:id="rId24"/>
    <p:sldId id="480" r:id="rId25"/>
    <p:sldId id="481" r:id="rId26"/>
    <p:sldId id="482" r:id="rId27"/>
    <p:sldId id="484" r:id="rId28"/>
  </p:sldIdLst>
  <p:sldSz cx="9144000" cy="5143500" type="screen16x9"/>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471" autoAdjust="0"/>
    <p:restoredTop sz="94803" autoAdjust="0"/>
  </p:normalViewPr>
  <p:slideViewPr>
    <p:cSldViewPr>
      <p:cViewPr varScale="1">
        <p:scale>
          <a:sx n="92" d="100"/>
          <a:sy n="92" d="100"/>
        </p:scale>
        <p:origin x="-720"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5655" tIns="47828" rIns="95655" bIns="47828"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5655" tIns="47828" rIns="95655" bIns="47828" rtlCol="0"/>
          <a:lstStyle>
            <a:lvl1pPr algn="r">
              <a:defRPr sz="1300"/>
            </a:lvl1pPr>
          </a:lstStyle>
          <a:p>
            <a:fld id="{FA42C311-2ABE-4754-B40B-3FC2D2B75DD6}" type="datetimeFigureOut">
              <a:rPr lang="en-US" smtClean="0"/>
              <a:pPr/>
              <a:t>4/2/2021</a:t>
            </a:fld>
            <a:endParaRPr lang="en-US" dirty="0"/>
          </a:p>
        </p:txBody>
      </p:sp>
      <p:sp>
        <p:nvSpPr>
          <p:cNvPr id="4" name="Slide Image Placeholder 3"/>
          <p:cNvSpPr>
            <a:spLocks noGrp="1" noRot="1" noChangeAspect="1"/>
          </p:cNvSpPr>
          <p:nvPr>
            <p:ph type="sldImg" idx="2"/>
          </p:nvPr>
        </p:nvSpPr>
        <p:spPr>
          <a:xfrm>
            <a:off x="141288" y="768350"/>
            <a:ext cx="6818312" cy="3836988"/>
          </a:xfrm>
          <a:prstGeom prst="rect">
            <a:avLst/>
          </a:prstGeom>
          <a:noFill/>
          <a:ln w="12700">
            <a:solidFill>
              <a:prstClr val="black"/>
            </a:solidFill>
          </a:ln>
        </p:spPr>
        <p:txBody>
          <a:bodyPr vert="horz" lIns="95655" tIns="47828" rIns="95655" bIns="47828"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5655" tIns="47828" rIns="95655" bIns="4782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5655" tIns="47828" rIns="95655" bIns="4782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5655" tIns="47828" rIns="95655" bIns="47828" rtlCol="0" anchor="b"/>
          <a:lstStyle>
            <a:lvl1pPr algn="r">
              <a:defRPr sz="1300"/>
            </a:lvl1pPr>
          </a:lstStyle>
          <a:p>
            <a:fld id="{051A4624-EF9E-4009-9A36-0B6E54EB108F}"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6"/>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F47E872-B750-4E38-9577-EB192505CBEA}" type="datetimeFigureOut">
              <a:rPr lang="en-US" smtClean="0"/>
              <a:pPr/>
              <a:t>4/2/2021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A6E6E5-98C5-4B26-AC00-A3A8149791B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47E872-B750-4E38-9577-EB192505CBEA}" type="datetimeFigureOut">
              <a:rPr lang="en-US" smtClean="0"/>
              <a:pPr/>
              <a:t>4/2/2021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A6E6E5-98C5-4B26-AC00-A3A8149791B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47E872-B750-4E38-9577-EB192505CBEA}" type="datetimeFigureOut">
              <a:rPr lang="en-US" smtClean="0"/>
              <a:pPr/>
              <a:t>4/2/2021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A6E6E5-98C5-4B26-AC00-A3A8149791B3}"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Shape 64"/>
        <p:cNvGrpSpPr/>
        <p:nvPr/>
      </p:nvGrpSpPr>
      <p:grpSpPr>
        <a:xfrm>
          <a:off x="0" y="0"/>
          <a:ext cx="0" cy="0"/>
          <a:chOff x="0" y="0"/>
          <a:chExt cx="0" cy="0"/>
        </a:xfrm>
      </p:grpSpPr>
      <p:sp>
        <p:nvSpPr>
          <p:cNvPr id="67" name="Shape 67"/>
          <p:cNvSpPr txBox="1">
            <a:spLocks noGrp="1"/>
          </p:cNvSpPr>
          <p:nvPr>
            <p:ph type="body" idx="1"/>
          </p:nvPr>
        </p:nvSpPr>
        <p:spPr>
          <a:xfrm>
            <a:off x="1792291" y="4025505"/>
            <a:ext cx="5486399" cy="603646"/>
          </a:xfrm>
          <a:prstGeom prst="rect">
            <a:avLst/>
          </a:prstGeom>
          <a:noFill/>
          <a:ln>
            <a:noFill/>
          </a:ln>
        </p:spPr>
        <p:txBody>
          <a:bodyPr lIns="91425" tIns="91425" rIns="91425" bIns="91425" anchor="t" anchorCtr="0"/>
          <a:lstStyle>
            <a:lvl1pPr marL="0" indent="0" rtl="0">
              <a:buFont typeface="Arial"/>
              <a:buNone/>
              <a:defRPr sz="1400"/>
            </a:lvl1pPr>
            <a:lvl2pPr marL="457189" indent="0" rtl="0">
              <a:buFont typeface="Arial"/>
              <a:buNone/>
              <a:defRPr sz="1200"/>
            </a:lvl2pPr>
            <a:lvl3pPr marL="914377" indent="0" rtl="0">
              <a:buFont typeface="Arial"/>
              <a:buNone/>
              <a:defRPr sz="1000"/>
            </a:lvl3pPr>
            <a:lvl4pPr marL="1371566" indent="0" rtl="0">
              <a:buFont typeface="Arial"/>
              <a:buNone/>
              <a:defRPr sz="900"/>
            </a:lvl4pPr>
            <a:lvl5pPr marL="1828754" indent="0" rtl="0">
              <a:buFont typeface="Arial"/>
              <a:buNone/>
              <a:defRPr sz="900"/>
            </a:lvl5pPr>
            <a:lvl6pPr marL="2285943" indent="0" rtl="0">
              <a:buFont typeface="Arial"/>
              <a:buNone/>
              <a:defRPr sz="900"/>
            </a:lvl6pPr>
            <a:lvl7pPr marL="2743131" indent="0" rtl="0">
              <a:buFont typeface="Arial"/>
              <a:buNone/>
              <a:defRPr sz="900"/>
            </a:lvl7pPr>
            <a:lvl8pPr marL="3200320" indent="0" rtl="0">
              <a:buFont typeface="Arial"/>
              <a:buNone/>
              <a:defRPr sz="900"/>
            </a:lvl8pPr>
            <a:lvl9pPr marL="3657509" indent="0" rtl="0">
              <a:buFont typeface="Arial"/>
              <a:buNone/>
              <a:defRPr sz="900"/>
            </a:lvl9pPr>
          </a:lstStyle>
          <a:p>
            <a:endParaRPr dirty="0"/>
          </a:p>
        </p:txBody>
      </p:sp>
      <p:sp>
        <p:nvSpPr>
          <p:cNvPr id="68" name="Shape 68"/>
          <p:cNvSpPr txBox="1">
            <a:spLocks noGrp="1"/>
          </p:cNvSpPr>
          <p:nvPr>
            <p:ph type="dt" idx="10"/>
          </p:nvPr>
        </p:nvSpPr>
        <p:spPr>
          <a:xfrm>
            <a:off x="457203" y="4683936"/>
            <a:ext cx="2133599" cy="357187"/>
          </a:xfrm>
          <a:prstGeom prst="rect">
            <a:avLst/>
          </a:prstGeom>
          <a:noFill/>
          <a:ln>
            <a:noFill/>
          </a:ln>
        </p:spPr>
        <p:txBody>
          <a:bodyPr lIns="91425" tIns="91425" rIns="91425" bIns="91425" anchor="t" anchorCtr="0"/>
          <a:lstStyle>
            <a:lvl1pPr marL="0" marR="0" indent="0" algn="l" rtl="0">
              <a:defRPr sz="1400" b="0" i="0" u="none" strike="noStrike" cap="none" baseline="0">
                <a:solidFill>
                  <a:schemeClr val="dk1"/>
                </a:solidFill>
                <a:latin typeface="Arial"/>
                <a:ea typeface="Arial"/>
                <a:cs typeface="Arial"/>
                <a:sym typeface="Arial"/>
              </a:defRPr>
            </a:lvl1pPr>
            <a:lvl2pPr marL="457189" marR="0" indent="0" algn="l" rtl="0">
              <a:defRPr sz="1800" b="0" i="0" u="none" strike="noStrike" cap="none" baseline="0">
                <a:solidFill>
                  <a:schemeClr val="dk1"/>
                </a:solidFill>
                <a:latin typeface="Arial"/>
                <a:ea typeface="Arial"/>
                <a:cs typeface="Arial"/>
                <a:sym typeface="Arial"/>
              </a:defRPr>
            </a:lvl2pPr>
            <a:lvl3pPr marL="914377" marR="0" indent="0" algn="l" rtl="0">
              <a:defRPr sz="1800" b="0" i="0" u="none" strike="noStrike" cap="none" baseline="0">
                <a:solidFill>
                  <a:schemeClr val="dk1"/>
                </a:solidFill>
                <a:latin typeface="Arial"/>
                <a:ea typeface="Arial"/>
                <a:cs typeface="Arial"/>
                <a:sym typeface="Arial"/>
              </a:defRPr>
            </a:lvl3pPr>
            <a:lvl4pPr marL="1371566" marR="0" indent="0" algn="l" rtl="0">
              <a:defRPr sz="1800" b="0" i="0" u="none" strike="noStrike" cap="none" baseline="0">
                <a:solidFill>
                  <a:schemeClr val="dk1"/>
                </a:solidFill>
                <a:latin typeface="Arial"/>
                <a:ea typeface="Arial"/>
                <a:cs typeface="Arial"/>
                <a:sym typeface="Arial"/>
              </a:defRPr>
            </a:lvl4pPr>
            <a:lvl5pPr marL="1828754" marR="0" indent="0" algn="l" rtl="0">
              <a:defRPr sz="1800" b="0" i="0" u="none" strike="noStrike" cap="none" baseline="0">
                <a:solidFill>
                  <a:schemeClr val="dk1"/>
                </a:solidFill>
                <a:latin typeface="Arial"/>
                <a:ea typeface="Arial"/>
                <a:cs typeface="Arial"/>
                <a:sym typeface="Arial"/>
              </a:defRPr>
            </a:lvl5pPr>
            <a:lvl6pPr marL="2285943" marR="0" indent="0" algn="l" rtl="0">
              <a:defRPr sz="1800" b="0" i="0" u="none" strike="noStrike" cap="none" baseline="0">
                <a:solidFill>
                  <a:schemeClr val="dk1"/>
                </a:solidFill>
                <a:latin typeface="Arial"/>
                <a:ea typeface="Arial"/>
                <a:cs typeface="Arial"/>
                <a:sym typeface="Arial"/>
              </a:defRPr>
            </a:lvl6pPr>
            <a:lvl7pPr marL="2743131" marR="0" indent="0" algn="l" rtl="0">
              <a:defRPr sz="1800" b="0" i="0" u="none" strike="noStrike" cap="none" baseline="0">
                <a:solidFill>
                  <a:schemeClr val="dk1"/>
                </a:solidFill>
                <a:latin typeface="Arial"/>
                <a:ea typeface="Arial"/>
                <a:cs typeface="Arial"/>
                <a:sym typeface="Arial"/>
              </a:defRPr>
            </a:lvl7pPr>
            <a:lvl8pPr marL="3200320" marR="0" indent="0" algn="l" rtl="0">
              <a:defRPr sz="1800" b="0" i="0" u="none" strike="noStrike" cap="none" baseline="0">
                <a:solidFill>
                  <a:schemeClr val="dk1"/>
                </a:solidFill>
                <a:latin typeface="Arial"/>
                <a:ea typeface="Arial"/>
                <a:cs typeface="Arial"/>
                <a:sym typeface="Arial"/>
              </a:defRPr>
            </a:lvl8pPr>
            <a:lvl9pPr marL="3657509"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69" name="Shape 69"/>
          <p:cNvSpPr txBox="1">
            <a:spLocks noGrp="1"/>
          </p:cNvSpPr>
          <p:nvPr>
            <p:ph type="ftr" idx="11"/>
          </p:nvPr>
        </p:nvSpPr>
        <p:spPr>
          <a:xfrm>
            <a:off x="3124200" y="4683936"/>
            <a:ext cx="2895600" cy="357187"/>
          </a:xfrm>
          <a:prstGeom prst="rect">
            <a:avLst/>
          </a:prstGeom>
          <a:noFill/>
          <a:ln>
            <a:noFill/>
          </a:ln>
        </p:spPr>
        <p:txBody>
          <a:bodyPr lIns="91425" tIns="91425" rIns="91425" bIns="91425" anchor="t" anchorCtr="0"/>
          <a:lstStyle>
            <a:lvl1pPr marL="0" marR="0" indent="0" algn="ctr" rtl="0">
              <a:defRPr sz="1400" b="0" i="0" u="none" strike="noStrike" cap="none" baseline="0">
                <a:solidFill>
                  <a:schemeClr val="dk1"/>
                </a:solidFill>
                <a:latin typeface="Arial"/>
                <a:ea typeface="Arial"/>
                <a:cs typeface="Arial"/>
                <a:sym typeface="Arial"/>
              </a:defRPr>
            </a:lvl1pPr>
            <a:lvl2pPr marL="457189" marR="0" indent="0" algn="l" rtl="0">
              <a:defRPr sz="1800" b="0" i="0" u="none" strike="noStrike" cap="none" baseline="0">
                <a:solidFill>
                  <a:schemeClr val="dk1"/>
                </a:solidFill>
                <a:latin typeface="Arial"/>
                <a:ea typeface="Arial"/>
                <a:cs typeface="Arial"/>
                <a:sym typeface="Arial"/>
              </a:defRPr>
            </a:lvl2pPr>
            <a:lvl3pPr marL="914377" marR="0" indent="0" algn="l" rtl="0">
              <a:defRPr sz="1800" b="0" i="0" u="none" strike="noStrike" cap="none" baseline="0">
                <a:solidFill>
                  <a:schemeClr val="dk1"/>
                </a:solidFill>
                <a:latin typeface="Arial"/>
                <a:ea typeface="Arial"/>
                <a:cs typeface="Arial"/>
                <a:sym typeface="Arial"/>
              </a:defRPr>
            </a:lvl3pPr>
            <a:lvl4pPr marL="1371566" marR="0" indent="0" algn="l" rtl="0">
              <a:defRPr sz="1800" b="0" i="0" u="none" strike="noStrike" cap="none" baseline="0">
                <a:solidFill>
                  <a:schemeClr val="dk1"/>
                </a:solidFill>
                <a:latin typeface="Arial"/>
                <a:ea typeface="Arial"/>
                <a:cs typeface="Arial"/>
                <a:sym typeface="Arial"/>
              </a:defRPr>
            </a:lvl4pPr>
            <a:lvl5pPr marL="1828754" marR="0" indent="0" algn="l" rtl="0">
              <a:defRPr sz="1800" b="0" i="0" u="none" strike="noStrike" cap="none" baseline="0">
                <a:solidFill>
                  <a:schemeClr val="dk1"/>
                </a:solidFill>
                <a:latin typeface="Arial"/>
                <a:ea typeface="Arial"/>
                <a:cs typeface="Arial"/>
                <a:sym typeface="Arial"/>
              </a:defRPr>
            </a:lvl5pPr>
            <a:lvl6pPr marL="2285943" marR="0" indent="0" algn="l" rtl="0">
              <a:defRPr sz="1800" b="0" i="0" u="none" strike="noStrike" cap="none" baseline="0">
                <a:solidFill>
                  <a:schemeClr val="dk1"/>
                </a:solidFill>
                <a:latin typeface="Arial"/>
                <a:ea typeface="Arial"/>
                <a:cs typeface="Arial"/>
                <a:sym typeface="Arial"/>
              </a:defRPr>
            </a:lvl6pPr>
            <a:lvl7pPr marL="2743131" marR="0" indent="0" algn="l" rtl="0">
              <a:defRPr sz="1800" b="0" i="0" u="none" strike="noStrike" cap="none" baseline="0">
                <a:solidFill>
                  <a:schemeClr val="dk1"/>
                </a:solidFill>
                <a:latin typeface="Arial"/>
                <a:ea typeface="Arial"/>
                <a:cs typeface="Arial"/>
                <a:sym typeface="Arial"/>
              </a:defRPr>
            </a:lvl7pPr>
            <a:lvl8pPr marL="3200320" marR="0" indent="0" algn="l" rtl="0">
              <a:defRPr sz="1800" b="0" i="0" u="none" strike="noStrike" cap="none" baseline="0">
                <a:solidFill>
                  <a:schemeClr val="dk1"/>
                </a:solidFill>
                <a:latin typeface="Arial"/>
                <a:ea typeface="Arial"/>
                <a:cs typeface="Arial"/>
                <a:sym typeface="Arial"/>
              </a:defRPr>
            </a:lvl8pPr>
            <a:lvl9pPr marL="3657509"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70" name="Shape 70"/>
          <p:cNvSpPr txBox="1">
            <a:spLocks noGrp="1"/>
          </p:cNvSpPr>
          <p:nvPr>
            <p:ph type="sldNum" idx="12"/>
          </p:nvPr>
        </p:nvSpPr>
        <p:spPr>
          <a:xfrm>
            <a:off x="6553217" y="4683936"/>
            <a:ext cx="2133599" cy="357187"/>
          </a:xfrm>
          <a:prstGeom prst="rect">
            <a:avLst/>
          </a:prstGeom>
          <a:noFill/>
          <a:ln>
            <a:noFill/>
          </a:ln>
        </p:spPr>
        <p:txBody>
          <a:bodyPr lIns="91425" tIns="91425" rIns="91425" bIns="91425" anchor="t" anchorCtr="0"/>
          <a:lstStyle>
            <a:lvl1pPr marL="0" marR="0" indent="0" algn="r" rtl="0">
              <a:defRPr sz="1400" b="0" i="0" u="none" strike="noStrike" cap="none" baseline="0">
                <a:solidFill>
                  <a:schemeClr val="dk1"/>
                </a:solidFill>
                <a:latin typeface="Arial"/>
                <a:ea typeface="Arial"/>
                <a:cs typeface="Arial"/>
                <a:sym typeface="Arial"/>
              </a:defRPr>
            </a:lvl1pPr>
            <a:lvl2pPr marL="457189" marR="0" indent="0" algn="l" rtl="0">
              <a:defRPr sz="1800" b="0" i="0" u="none" strike="noStrike" cap="none" baseline="0">
                <a:solidFill>
                  <a:schemeClr val="dk1"/>
                </a:solidFill>
                <a:latin typeface="Arial"/>
                <a:ea typeface="Arial"/>
                <a:cs typeface="Arial"/>
                <a:sym typeface="Arial"/>
              </a:defRPr>
            </a:lvl2pPr>
            <a:lvl3pPr marL="914377" marR="0" indent="0" algn="l" rtl="0">
              <a:defRPr sz="1800" b="0" i="0" u="none" strike="noStrike" cap="none" baseline="0">
                <a:solidFill>
                  <a:schemeClr val="dk1"/>
                </a:solidFill>
                <a:latin typeface="Arial"/>
                <a:ea typeface="Arial"/>
                <a:cs typeface="Arial"/>
                <a:sym typeface="Arial"/>
              </a:defRPr>
            </a:lvl3pPr>
            <a:lvl4pPr marL="1371566" marR="0" indent="0" algn="l" rtl="0">
              <a:defRPr sz="1800" b="0" i="0" u="none" strike="noStrike" cap="none" baseline="0">
                <a:solidFill>
                  <a:schemeClr val="dk1"/>
                </a:solidFill>
                <a:latin typeface="Arial"/>
                <a:ea typeface="Arial"/>
                <a:cs typeface="Arial"/>
                <a:sym typeface="Arial"/>
              </a:defRPr>
            </a:lvl4pPr>
            <a:lvl5pPr marL="1828754" marR="0" indent="0" algn="l" rtl="0">
              <a:defRPr sz="1800" b="0" i="0" u="none" strike="noStrike" cap="none" baseline="0">
                <a:solidFill>
                  <a:schemeClr val="dk1"/>
                </a:solidFill>
                <a:latin typeface="Arial"/>
                <a:ea typeface="Arial"/>
                <a:cs typeface="Arial"/>
                <a:sym typeface="Arial"/>
              </a:defRPr>
            </a:lvl5pPr>
            <a:lvl6pPr marL="2285943" marR="0" indent="0" algn="l" rtl="0">
              <a:defRPr sz="1800" b="0" i="0" u="none" strike="noStrike" cap="none" baseline="0">
                <a:solidFill>
                  <a:schemeClr val="dk1"/>
                </a:solidFill>
                <a:latin typeface="Arial"/>
                <a:ea typeface="Arial"/>
                <a:cs typeface="Arial"/>
                <a:sym typeface="Arial"/>
              </a:defRPr>
            </a:lvl6pPr>
            <a:lvl7pPr marL="2743131" marR="0" indent="0" algn="l" rtl="0">
              <a:defRPr sz="1800" b="0" i="0" u="none" strike="noStrike" cap="none" baseline="0">
                <a:solidFill>
                  <a:schemeClr val="dk1"/>
                </a:solidFill>
                <a:latin typeface="Arial"/>
                <a:ea typeface="Arial"/>
                <a:cs typeface="Arial"/>
                <a:sym typeface="Arial"/>
              </a:defRPr>
            </a:lvl7pPr>
            <a:lvl8pPr marL="3200320" marR="0" indent="0" algn="l" rtl="0">
              <a:defRPr sz="1800" b="0" i="0" u="none" strike="noStrike" cap="none" baseline="0">
                <a:solidFill>
                  <a:schemeClr val="dk1"/>
                </a:solidFill>
                <a:latin typeface="Arial"/>
                <a:ea typeface="Arial"/>
                <a:cs typeface="Arial"/>
                <a:sym typeface="Arial"/>
              </a:defRPr>
            </a:lvl8pPr>
            <a:lvl9pPr marL="3657509"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47E872-B750-4E38-9577-EB192505CBEA}" type="datetimeFigureOut">
              <a:rPr lang="en-US" smtClean="0"/>
              <a:pPr/>
              <a:t>4/2/2021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A6E6E5-98C5-4B26-AC00-A3A8149791B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47E872-B750-4E38-9577-EB192505CBEA}" type="datetimeFigureOut">
              <a:rPr lang="en-US" smtClean="0"/>
              <a:pPr/>
              <a:t>4/2/2021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A6E6E5-98C5-4B26-AC00-A3A8149791B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47E872-B750-4E38-9577-EB192505CBEA}" type="datetimeFigureOut">
              <a:rPr lang="en-US" smtClean="0"/>
              <a:pPr/>
              <a:t>4/2/2021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A6E6E5-98C5-4B26-AC00-A3A8149791B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151335"/>
            <a:ext cx="4040188" cy="47982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47E872-B750-4E38-9577-EB192505CBEA}" type="datetimeFigureOut">
              <a:rPr lang="en-US" smtClean="0"/>
              <a:pPr/>
              <a:t>4/2/2021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DA6E6E5-98C5-4B26-AC00-A3A8149791B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47E872-B750-4E38-9577-EB192505CBEA}" type="datetimeFigureOut">
              <a:rPr lang="en-US" smtClean="0"/>
              <a:pPr/>
              <a:t>4/2/2021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DA6E6E5-98C5-4B26-AC00-A3A8149791B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47E872-B750-4E38-9577-EB192505CBEA}" type="datetimeFigureOut">
              <a:rPr lang="en-US" smtClean="0"/>
              <a:pPr/>
              <a:t>4/2/2021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DA6E6E5-98C5-4B26-AC00-A3A8149791B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3" y="204797"/>
            <a:ext cx="5111751"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47E872-B750-4E38-9577-EB192505CBEA}" type="datetimeFigureOut">
              <a:rPr lang="en-US" smtClean="0"/>
              <a:pPr/>
              <a:t>4/2/2021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A6E6E5-98C5-4B26-AC00-A3A8149791B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1792288" y="4025520"/>
            <a:ext cx="5486400" cy="603647"/>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47E872-B750-4E38-9577-EB192505CBEA}" type="datetimeFigureOut">
              <a:rPr lang="en-US" smtClean="0"/>
              <a:pPr/>
              <a:t>4/2/2021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A6E6E5-98C5-4B26-AC00-A3A8149791B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F47E872-B750-4E38-9577-EB192505CBEA}" type="datetimeFigureOut">
              <a:rPr lang="en-US" smtClean="0"/>
              <a:pPr/>
              <a:t>4/2/2021</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A6E6E5-98C5-4B26-AC00-A3A8149791B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29.jpe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1</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9" name="TextBox 8"/>
          <p:cNvSpPr txBox="1"/>
          <p:nvPr/>
        </p:nvSpPr>
        <p:spPr>
          <a:xfrm>
            <a:off x="428596" y="857238"/>
            <a:ext cx="7543800" cy="1938992"/>
          </a:xfrm>
          <a:prstGeom prst="rect">
            <a:avLst/>
          </a:prstGeom>
          <a:noFill/>
        </p:spPr>
        <p:txBody>
          <a:bodyPr wrap="square" rtlCol="0">
            <a:spAutoFit/>
          </a:bodyPr>
          <a:lstStyle/>
          <a:p>
            <a:pPr algn="ctr"/>
            <a:r>
              <a:rPr lang="en-US" sz="4000" b="1" dirty="0" smtClean="0">
                <a:latin typeface="Arial" pitchFamily="34" charset="0"/>
                <a:cs typeface="Arial" pitchFamily="34" charset="0"/>
              </a:rPr>
              <a:t>40kVA Auxiliary Power Supply</a:t>
            </a:r>
          </a:p>
          <a:p>
            <a:pPr algn="ctr"/>
            <a:r>
              <a:rPr lang="en-US" sz="4000" b="1" dirty="0" smtClean="0">
                <a:latin typeface="Arial" pitchFamily="34" charset="0"/>
                <a:cs typeface="Arial" pitchFamily="34" charset="0"/>
              </a:rPr>
              <a:t>For Mumbai Monorail</a:t>
            </a:r>
            <a:br>
              <a:rPr lang="en-US" sz="4000" b="1" dirty="0" smtClean="0">
                <a:latin typeface="Arial" pitchFamily="34" charset="0"/>
                <a:cs typeface="Arial" pitchFamily="34" charset="0"/>
              </a:rPr>
            </a:br>
            <a:r>
              <a:rPr lang="en-US" sz="4000" b="1" dirty="0" smtClean="0">
                <a:latin typeface="Arial" pitchFamily="34" charset="0"/>
                <a:cs typeface="Arial" pitchFamily="34" charset="0"/>
              </a:rPr>
              <a:t>(MMRDA)</a:t>
            </a:r>
            <a:endParaRPr lang="en-US" sz="4000" b="1" dirty="0">
              <a:latin typeface="Arial" pitchFamily="34" charset="0"/>
              <a:cs typeface="Arial" pitchFamily="34" charset="0"/>
            </a:endParaRPr>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10</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1285852" y="71420"/>
            <a:ext cx="6442854" cy="369332"/>
          </a:xfrm>
          <a:prstGeom prst="rect">
            <a:avLst/>
          </a:prstGeom>
          <a:noFill/>
        </p:spPr>
        <p:txBody>
          <a:bodyPr wrap="none" rtlCol="0">
            <a:spAutoFit/>
          </a:bodyPr>
          <a:lstStyle/>
          <a:p>
            <a:r>
              <a:rPr lang="en-US" dirty="0" smtClean="0">
                <a:latin typeface="Arial" pitchFamily="34" charset="0"/>
                <a:cs typeface="Arial" pitchFamily="34" charset="0"/>
              </a:rPr>
              <a:t>Monorail APS </a:t>
            </a:r>
            <a:r>
              <a:rPr lang="en-US" dirty="0" smtClean="0">
                <a:latin typeface="Arial" pitchFamily="34" charset="0"/>
                <a:cs typeface="Arial" pitchFamily="34" charset="0"/>
              </a:rPr>
              <a:t>Simulation First Stage Inverter Device Losses</a:t>
            </a:r>
            <a:endParaRPr lang="en-US" dirty="0">
              <a:latin typeface="Arial" pitchFamily="34" charset="0"/>
              <a:cs typeface="Arial" pitchFamily="34" charset="0"/>
            </a:endParaRPr>
          </a:p>
        </p:txBody>
      </p:sp>
      <p:pic>
        <p:nvPicPr>
          <p:cNvPr id="1029" name="Picture 5"/>
          <p:cNvPicPr>
            <a:picLocks noChangeAspect="1" noChangeArrowheads="1"/>
          </p:cNvPicPr>
          <p:nvPr/>
        </p:nvPicPr>
        <p:blipFill>
          <a:blip r:embed="rId3" cstate="print"/>
          <a:srcRect/>
          <a:stretch>
            <a:fillRect/>
          </a:stretch>
        </p:blipFill>
        <p:spPr bwMode="auto">
          <a:xfrm>
            <a:off x="1785918" y="500048"/>
            <a:ext cx="5368838" cy="2214578"/>
          </a:xfrm>
          <a:prstGeom prst="rect">
            <a:avLst/>
          </a:prstGeom>
          <a:noFill/>
          <a:ln w="9525">
            <a:noFill/>
            <a:miter lim="800000"/>
            <a:headEnd/>
            <a:tailEnd/>
          </a:ln>
          <a:effectLst/>
        </p:spPr>
      </p:pic>
      <p:pic>
        <p:nvPicPr>
          <p:cNvPr id="1030" name="Picture 6"/>
          <p:cNvPicPr>
            <a:picLocks noChangeAspect="1" noChangeArrowheads="1"/>
          </p:cNvPicPr>
          <p:nvPr/>
        </p:nvPicPr>
        <p:blipFill>
          <a:blip r:embed="rId4" cstate="print"/>
          <a:srcRect/>
          <a:stretch>
            <a:fillRect/>
          </a:stretch>
        </p:blipFill>
        <p:spPr bwMode="auto">
          <a:xfrm>
            <a:off x="285720" y="2857502"/>
            <a:ext cx="4343400" cy="1771650"/>
          </a:xfrm>
          <a:prstGeom prst="rect">
            <a:avLst/>
          </a:prstGeom>
          <a:noFill/>
          <a:ln w="9525">
            <a:noFill/>
            <a:miter lim="800000"/>
            <a:headEnd/>
            <a:tailEnd/>
          </a:ln>
          <a:effectLst/>
        </p:spPr>
      </p:pic>
      <p:pic>
        <p:nvPicPr>
          <p:cNvPr id="1032" name="Picture 8"/>
          <p:cNvPicPr>
            <a:picLocks noChangeAspect="1" noChangeArrowheads="1"/>
          </p:cNvPicPr>
          <p:nvPr/>
        </p:nvPicPr>
        <p:blipFill>
          <a:blip r:embed="rId5" cstate="print"/>
          <a:srcRect/>
          <a:stretch>
            <a:fillRect/>
          </a:stretch>
        </p:blipFill>
        <p:spPr bwMode="auto">
          <a:xfrm>
            <a:off x="4786314" y="2786064"/>
            <a:ext cx="3500462" cy="1811305"/>
          </a:xfrm>
          <a:prstGeom prst="rect">
            <a:avLst/>
          </a:prstGeom>
          <a:noFill/>
          <a:ln w="9525">
            <a:noFill/>
            <a:miter lim="800000"/>
            <a:headEnd/>
            <a:tailEnd/>
          </a:ln>
          <a:effectLst/>
        </p:spPr>
      </p:pic>
      <p:sp>
        <p:nvSpPr>
          <p:cNvPr id="19" name="TextBox 18"/>
          <p:cNvSpPr txBox="1"/>
          <p:nvPr/>
        </p:nvSpPr>
        <p:spPr>
          <a:xfrm>
            <a:off x="2000232" y="1071552"/>
            <a:ext cx="2762231" cy="276999"/>
          </a:xfrm>
          <a:prstGeom prst="rect">
            <a:avLst/>
          </a:prstGeom>
          <a:noFill/>
        </p:spPr>
        <p:txBody>
          <a:bodyPr wrap="none" rtlCol="0">
            <a:spAutoFit/>
          </a:bodyPr>
          <a:lstStyle/>
          <a:p>
            <a:r>
              <a:rPr lang="en-US" sz="1200" dirty="0" smtClean="0"/>
              <a:t>Device Used – Semikron SKM800GA126D</a:t>
            </a:r>
            <a:endParaRPr lang="en-US" sz="12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11</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857224" y="71420"/>
            <a:ext cx="7494424" cy="369332"/>
          </a:xfrm>
          <a:prstGeom prst="rect">
            <a:avLst/>
          </a:prstGeom>
          <a:noFill/>
        </p:spPr>
        <p:txBody>
          <a:bodyPr wrap="none" rtlCol="0">
            <a:spAutoFit/>
          </a:bodyPr>
          <a:lstStyle/>
          <a:p>
            <a:r>
              <a:rPr lang="en-US" dirty="0" smtClean="0">
                <a:latin typeface="Arial" pitchFamily="34" charset="0"/>
                <a:cs typeface="Arial" pitchFamily="34" charset="0"/>
              </a:rPr>
              <a:t>Monorail APS </a:t>
            </a:r>
            <a:r>
              <a:rPr lang="en-US" dirty="0" smtClean="0">
                <a:latin typeface="Arial" pitchFamily="34" charset="0"/>
                <a:cs typeface="Arial" pitchFamily="34" charset="0"/>
              </a:rPr>
              <a:t>Simulation Second Stage 3 Phase Inverter Device Losses</a:t>
            </a:r>
            <a:endParaRPr lang="en-US" dirty="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1857356" y="357172"/>
            <a:ext cx="5439520" cy="2286016"/>
          </a:xfrm>
          <a:prstGeom prst="rect">
            <a:avLst/>
          </a:prstGeom>
          <a:noFill/>
          <a:ln w="9525">
            <a:noFill/>
            <a:miter lim="800000"/>
            <a:headEnd/>
            <a:tailEnd/>
          </a:ln>
          <a:effectLst/>
        </p:spPr>
      </p:pic>
      <p:pic>
        <p:nvPicPr>
          <p:cNvPr id="2" name="Picture 3"/>
          <p:cNvPicPr>
            <a:picLocks noChangeAspect="1" noChangeArrowheads="1"/>
          </p:cNvPicPr>
          <p:nvPr/>
        </p:nvPicPr>
        <p:blipFill>
          <a:blip r:embed="rId4" cstate="print"/>
          <a:srcRect/>
          <a:stretch>
            <a:fillRect/>
          </a:stretch>
        </p:blipFill>
        <p:spPr bwMode="auto">
          <a:xfrm>
            <a:off x="214282" y="2786064"/>
            <a:ext cx="4210050" cy="1771650"/>
          </a:xfrm>
          <a:prstGeom prst="rect">
            <a:avLst/>
          </a:prstGeom>
          <a:noFill/>
          <a:ln w="9525">
            <a:noFill/>
            <a:miter lim="800000"/>
            <a:headEnd/>
            <a:tailEnd/>
          </a:ln>
          <a:effectLst/>
        </p:spPr>
      </p:pic>
      <p:pic>
        <p:nvPicPr>
          <p:cNvPr id="3" name="Picture 4"/>
          <p:cNvPicPr>
            <a:picLocks noChangeAspect="1" noChangeArrowheads="1"/>
          </p:cNvPicPr>
          <p:nvPr/>
        </p:nvPicPr>
        <p:blipFill>
          <a:blip r:embed="rId5" cstate="print"/>
          <a:srcRect/>
          <a:stretch>
            <a:fillRect/>
          </a:stretch>
        </p:blipFill>
        <p:spPr bwMode="auto">
          <a:xfrm>
            <a:off x="4857752" y="2643188"/>
            <a:ext cx="3643338" cy="1950895"/>
          </a:xfrm>
          <a:prstGeom prst="rect">
            <a:avLst/>
          </a:prstGeom>
          <a:noFill/>
          <a:ln w="9525">
            <a:noFill/>
            <a:miter lim="800000"/>
            <a:headEnd/>
            <a:tailEnd/>
          </a:ln>
          <a:effectLst/>
        </p:spPr>
      </p:pic>
      <p:sp>
        <p:nvSpPr>
          <p:cNvPr id="14" name="TextBox 13"/>
          <p:cNvSpPr txBox="1"/>
          <p:nvPr/>
        </p:nvSpPr>
        <p:spPr>
          <a:xfrm>
            <a:off x="2071670" y="1000114"/>
            <a:ext cx="2755819" cy="276999"/>
          </a:xfrm>
          <a:prstGeom prst="rect">
            <a:avLst/>
          </a:prstGeom>
          <a:noFill/>
        </p:spPr>
        <p:txBody>
          <a:bodyPr wrap="none" rtlCol="0">
            <a:spAutoFit/>
          </a:bodyPr>
          <a:lstStyle/>
          <a:p>
            <a:r>
              <a:rPr lang="en-US" sz="1200" dirty="0" smtClean="0"/>
              <a:t>Device Used – Semikron </a:t>
            </a:r>
            <a:r>
              <a:rPr lang="en-US" sz="1200" dirty="0" smtClean="0"/>
              <a:t>SKM400GB176D</a:t>
            </a:r>
            <a:endParaRPr lang="en-US" sz="12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12</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348446" y="0"/>
            <a:ext cx="3938066" cy="369332"/>
          </a:xfrm>
          <a:prstGeom prst="rect">
            <a:avLst/>
          </a:prstGeom>
          <a:noFill/>
        </p:spPr>
        <p:txBody>
          <a:bodyPr wrap="none" rtlCol="0">
            <a:spAutoFit/>
          </a:bodyPr>
          <a:lstStyle/>
          <a:p>
            <a:r>
              <a:rPr lang="en-US" dirty="0" smtClean="0">
                <a:latin typeface="Arial" pitchFamily="34" charset="0"/>
                <a:cs typeface="Arial" pitchFamily="34" charset="0"/>
              </a:rPr>
              <a:t>Monorail APS Low Power Test Setup</a:t>
            </a:r>
            <a:endParaRPr lang="en-US" dirty="0">
              <a:latin typeface="Arial" pitchFamily="34" charset="0"/>
              <a:cs typeface="Arial" pitchFamily="34" charset="0"/>
            </a:endParaRPr>
          </a:p>
        </p:txBody>
      </p:sp>
      <p:pic>
        <p:nvPicPr>
          <p:cNvPr id="1029" name="Picture 5" descr="E:\Monorail Pics\Test Setup First Stage.jfif"/>
          <p:cNvPicPr>
            <a:picLocks noChangeAspect="1" noChangeArrowheads="1"/>
          </p:cNvPicPr>
          <p:nvPr/>
        </p:nvPicPr>
        <p:blipFill>
          <a:blip r:embed="rId3" cstate="print"/>
          <a:srcRect/>
          <a:stretch>
            <a:fillRect/>
          </a:stretch>
        </p:blipFill>
        <p:spPr bwMode="auto">
          <a:xfrm>
            <a:off x="1928794" y="357172"/>
            <a:ext cx="5143536" cy="3857653"/>
          </a:xfrm>
          <a:prstGeom prst="rect">
            <a:avLst/>
          </a:prstGeom>
          <a:noFill/>
        </p:spPr>
      </p:pic>
      <p:sp>
        <p:nvSpPr>
          <p:cNvPr id="16" name="TextBox 15"/>
          <p:cNvSpPr txBox="1"/>
          <p:nvPr/>
        </p:nvSpPr>
        <p:spPr>
          <a:xfrm>
            <a:off x="1973482" y="4286262"/>
            <a:ext cx="4955972" cy="307777"/>
          </a:xfrm>
          <a:prstGeom prst="rect">
            <a:avLst/>
          </a:prstGeom>
          <a:noFill/>
        </p:spPr>
        <p:txBody>
          <a:bodyPr wrap="none" rtlCol="0">
            <a:spAutoFit/>
          </a:bodyPr>
          <a:lstStyle/>
          <a:p>
            <a:pPr algn="ctr"/>
            <a:r>
              <a:rPr lang="en-US" sz="1400" dirty="0" smtClean="0"/>
              <a:t>Monorail APS Low Power Test Setup for the First Stage – Entire Jig</a:t>
            </a:r>
            <a:endParaRPr lang="en-US" sz="14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13</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348446" y="0"/>
            <a:ext cx="3938066" cy="369332"/>
          </a:xfrm>
          <a:prstGeom prst="rect">
            <a:avLst/>
          </a:prstGeom>
          <a:noFill/>
        </p:spPr>
        <p:txBody>
          <a:bodyPr wrap="none" rtlCol="0">
            <a:spAutoFit/>
          </a:bodyPr>
          <a:lstStyle/>
          <a:p>
            <a:r>
              <a:rPr lang="en-US" dirty="0" smtClean="0">
                <a:latin typeface="Arial" pitchFamily="34" charset="0"/>
                <a:cs typeface="Arial" pitchFamily="34" charset="0"/>
              </a:rPr>
              <a:t>Monorail APS Low Power Test Setup</a:t>
            </a:r>
            <a:endParaRPr lang="en-US" dirty="0">
              <a:latin typeface="Arial" pitchFamily="34" charset="0"/>
              <a:cs typeface="Arial" pitchFamily="34" charset="0"/>
            </a:endParaRPr>
          </a:p>
        </p:txBody>
      </p:sp>
      <p:pic>
        <p:nvPicPr>
          <p:cNvPr id="1028" name="Picture 4" descr="E:\Monorail Pics\Test Setup First Stage Close View.jfif"/>
          <p:cNvPicPr>
            <a:picLocks noChangeAspect="1" noChangeArrowheads="1"/>
          </p:cNvPicPr>
          <p:nvPr/>
        </p:nvPicPr>
        <p:blipFill>
          <a:blip r:embed="rId3" cstate="print"/>
          <a:srcRect/>
          <a:stretch>
            <a:fillRect/>
          </a:stretch>
        </p:blipFill>
        <p:spPr bwMode="auto">
          <a:xfrm>
            <a:off x="357158" y="834084"/>
            <a:ext cx="3810025" cy="2857520"/>
          </a:xfrm>
          <a:prstGeom prst="rect">
            <a:avLst/>
          </a:prstGeom>
          <a:noFill/>
        </p:spPr>
      </p:pic>
      <p:sp>
        <p:nvSpPr>
          <p:cNvPr id="16" name="TextBox 15"/>
          <p:cNvSpPr txBox="1"/>
          <p:nvPr/>
        </p:nvSpPr>
        <p:spPr>
          <a:xfrm>
            <a:off x="500034" y="3786196"/>
            <a:ext cx="3429024" cy="523220"/>
          </a:xfrm>
          <a:prstGeom prst="rect">
            <a:avLst/>
          </a:prstGeom>
          <a:noFill/>
        </p:spPr>
        <p:txBody>
          <a:bodyPr wrap="square" rtlCol="0">
            <a:spAutoFit/>
          </a:bodyPr>
          <a:lstStyle/>
          <a:p>
            <a:pPr algn="ctr"/>
            <a:r>
              <a:rPr lang="en-US" sz="1400" dirty="0" smtClean="0"/>
              <a:t>Monorail APS Low Power Test Setup for the First Stage – Power Side</a:t>
            </a:r>
            <a:endParaRPr lang="en-US" sz="1400" dirty="0"/>
          </a:p>
        </p:txBody>
      </p:sp>
      <p:sp>
        <p:nvSpPr>
          <p:cNvPr id="13" name="TextBox 12"/>
          <p:cNvSpPr txBox="1"/>
          <p:nvPr/>
        </p:nvSpPr>
        <p:spPr>
          <a:xfrm>
            <a:off x="4357686" y="1214428"/>
            <a:ext cx="3985258" cy="2800767"/>
          </a:xfrm>
          <a:prstGeom prst="rect">
            <a:avLst/>
          </a:prstGeom>
          <a:noFill/>
        </p:spPr>
        <p:txBody>
          <a:bodyPr wrap="none" rtlCol="0">
            <a:spAutoFit/>
          </a:bodyPr>
          <a:lstStyle/>
          <a:p>
            <a:pPr algn="just"/>
            <a:r>
              <a:rPr lang="en-US" sz="1600" dirty="0" smtClean="0"/>
              <a:t>Components used are: </a:t>
            </a:r>
          </a:p>
          <a:p>
            <a:pPr marL="342900" indent="-342900" algn="just">
              <a:buAutoNum type="arabicPeriod"/>
            </a:pPr>
            <a:r>
              <a:rPr lang="en-US" sz="1600" dirty="0" smtClean="0"/>
              <a:t>IGBT Module – Semikron SKM100GB12E4</a:t>
            </a:r>
          </a:p>
          <a:p>
            <a:pPr marL="342900" indent="-342900" algn="just">
              <a:buAutoNum type="arabicPeriod"/>
            </a:pPr>
            <a:r>
              <a:rPr lang="en-US" sz="1600" dirty="0" smtClean="0"/>
              <a:t>2.5KW HF Transformer</a:t>
            </a:r>
          </a:p>
          <a:p>
            <a:pPr marL="342900" indent="-342900" algn="just">
              <a:buAutoNum type="arabicPeriod"/>
            </a:pPr>
            <a:r>
              <a:rPr lang="en-US" sz="1600" dirty="0" smtClean="0"/>
              <a:t>Diode Module – IXYS DSEI2x101-12A</a:t>
            </a:r>
          </a:p>
          <a:p>
            <a:pPr marL="342900" indent="-342900" algn="just">
              <a:buAutoNum type="arabicPeriod"/>
            </a:pPr>
            <a:r>
              <a:rPr lang="en-US" sz="1600" dirty="0" smtClean="0"/>
              <a:t>1uF Snubber Capacitors</a:t>
            </a:r>
          </a:p>
          <a:p>
            <a:pPr marL="342900" indent="-342900" algn="just">
              <a:buAutoNum type="arabicPeriod"/>
            </a:pPr>
            <a:r>
              <a:rPr lang="en-US" sz="1600" dirty="0" smtClean="0"/>
              <a:t>40uH Output Choke</a:t>
            </a:r>
          </a:p>
          <a:p>
            <a:pPr marL="342900" indent="-342900" algn="just">
              <a:buAutoNum type="arabicPeriod"/>
            </a:pPr>
            <a:r>
              <a:rPr lang="en-US" sz="1600" dirty="0" smtClean="0"/>
              <a:t>100uF Output Film Capacitor</a:t>
            </a:r>
          </a:p>
          <a:p>
            <a:pPr marL="342900" indent="-342900" algn="just">
              <a:buAutoNum type="arabicPeriod"/>
            </a:pPr>
            <a:r>
              <a:rPr lang="en-US" sz="1600" dirty="0" smtClean="0"/>
              <a:t>Gate Driver – Semikron </a:t>
            </a:r>
            <a:r>
              <a:rPr lang="en-US" sz="1600" dirty="0" err="1" smtClean="0"/>
              <a:t>Skyper</a:t>
            </a:r>
            <a:r>
              <a:rPr lang="en-US" sz="1600" dirty="0" smtClean="0"/>
              <a:t> 32</a:t>
            </a:r>
          </a:p>
          <a:p>
            <a:pPr marL="342900" indent="-342900" algn="just">
              <a:buAutoNum type="arabicPeriod"/>
            </a:pPr>
            <a:r>
              <a:rPr lang="en-US" sz="1600" dirty="0" smtClean="0"/>
              <a:t>Aluminum Housed 50</a:t>
            </a:r>
            <a:r>
              <a:rPr lang="el-GR" sz="1600" dirty="0" smtClean="0"/>
              <a:t>Ω</a:t>
            </a:r>
            <a:r>
              <a:rPr lang="en-US" sz="1600" dirty="0" smtClean="0"/>
              <a:t>  Resistor for Load</a:t>
            </a:r>
          </a:p>
          <a:p>
            <a:pPr marL="342900" indent="-342900" algn="just">
              <a:buAutoNum type="arabicPeriod"/>
            </a:pPr>
            <a:r>
              <a:rPr lang="en-US" sz="1600" dirty="0" smtClean="0"/>
              <a:t>110V/2A DC Power Supply</a:t>
            </a:r>
          </a:p>
          <a:p>
            <a:pPr marL="342900" indent="-342900" algn="just">
              <a:buAutoNum type="arabicPeriod"/>
            </a:pPr>
            <a:r>
              <a:rPr lang="en-US" sz="1600" dirty="0" smtClean="0"/>
              <a:t>2Pole C6 MCB</a:t>
            </a:r>
            <a:endParaRPr lang="en-US" sz="16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14</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348446" y="0"/>
            <a:ext cx="3938066" cy="369332"/>
          </a:xfrm>
          <a:prstGeom prst="rect">
            <a:avLst/>
          </a:prstGeom>
          <a:noFill/>
        </p:spPr>
        <p:txBody>
          <a:bodyPr wrap="none" rtlCol="0">
            <a:spAutoFit/>
          </a:bodyPr>
          <a:lstStyle/>
          <a:p>
            <a:r>
              <a:rPr lang="en-US" dirty="0" smtClean="0">
                <a:latin typeface="Arial" pitchFamily="34" charset="0"/>
                <a:cs typeface="Arial" pitchFamily="34" charset="0"/>
              </a:rPr>
              <a:t>Monorail APS Low Power Test Setup</a:t>
            </a:r>
            <a:endParaRPr lang="en-US" dirty="0">
              <a:latin typeface="Arial" pitchFamily="34" charset="0"/>
              <a:cs typeface="Arial" pitchFamily="34" charset="0"/>
            </a:endParaRPr>
          </a:p>
        </p:txBody>
      </p:sp>
      <p:pic>
        <p:nvPicPr>
          <p:cNvPr id="1027" name="Picture 3" descr="E:\Monorail Pics\Test Setup Control Cards.jfif"/>
          <p:cNvPicPr>
            <a:picLocks noChangeAspect="1" noChangeArrowheads="1"/>
          </p:cNvPicPr>
          <p:nvPr/>
        </p:nvPicPr>
        <p:blipFill>
          <a:blip r:embed="rId3" cstate="print"/>
          <a:srcRect/>
          <a:stretch>
            <a:fillRect/>
          </a:stretch>
        </p:blipFill>
        <p:spPr bwMode="auto">
          <a:xfrm>
            <a:off x="142844" y="642924"/>
            <a:ext cx="4000528" cy="3000396"/>
          </a:xfrm>
          <a:prstGeom prst="rect">
            <a:avLst/>
          </a:prstGeom>
          <a:noFill/>
        </p:spPr>
      </p:pic>
      <p:sp>
        <p:nvSpPr>
          <p:cNvPr id="16" name="TextBox 15"/>
          <p:cNvSpPr txBox="1"/>
          <p:nvPr/>
        </p:nvSpPr>
        <p:spPr>
          <a:xfrm>
            <a:off x="500034" y="3786196"/>
            <a:ext cx="3429024" cy="523220"/>
          </a:xfrm>
          <a:prstGeom prst="rect">
            <a:avLst/>
          </a:prstGeom>
          <a:noFill/>
        </p:spPr>
        <p:txBody>
          <a:bodyPr wrap="square" rtlCol="0">
            <a:spAutoFit/>
          </a:bodyPr>
          <a:lstStyle/>
          <a:p>
            <a:pPr algn="ctr"/>
            <a:r>
              <a:rPr lang="en-US" sz="1400" dirty="0" smtClean="0"/>
              <a:t>Monorail APS Low Power Test Setup for the First Stage – Control Side</a:t>
            </a:r>
            <a:endParaRPr lang="en-US" sz="1400" dirty="0"/>
          </a:p>
        </p:txBody>
      </p:sp>
      <p:sp>
        <p:nvSpPr>
          <p:cNvPr id="13" name="TextBox 12"/>
          <p:cNvSpPr txBox="1"/>
          <p:nvPr/>
        </p:nvSpPr>
        <p:spPr>
          <a:xfrm>
            <a:off x="4357686" y="1214428"/>
            <a:ext cx="4207819" cy="1569660"/>
          </a:xfrm>
          <a:prstGeom prst="rect">
            <a:avLst/>
          </a:prstGeom>
          <a:noFill/>
        </p:spPr>
        <p:txBody>
          <a:bodyPr wrap="none" rtlCol="0">
            <a:spAutoFit/>
          </a:bodyPr>
          <a:lstStyle/>
          <a:p>
            <a:pPr algn="just"/>
            <a:r>
              <a:rPr lang="en-US" sz="1600" dirty="0" smtClean="0"/>
              <a:t>Components used are: </a:t>
            </a:r>
          </a:p>
          <a:p>
            <a:pPr marL="342900" indent="-342900" algn="just">
              <a:buAutoNum type="arabicPeriod"/>
            </a:pPr>
            <a:r>
              <a:rPr lang="en-US" sz="1600" dirty="0" smtClean="0"/>
              <a:t>HRT 1301 Revision 0 Interface Card</a:t>
            </a:r>
          </a:p>
          <a:p>
            <a:pPr marL="342900" indent="-342900" algn="just">
              <a:buAutoNum type="arabicPeriod"/>
            </a:pPr>
            <a:r>
              <a:rPr lang="en-US" sz="1600" dirty="0" smtClean="0"/>
              <a:t>HRT 1302 Revision 1 Main Control Card</a:t>
            </a:r>
          </a:p>
          <a:p>
            <a:pPr marL="342900" indent="-342900" algn="just">
              <a:buAutoNum type="arabicPeriod"/>
            </a:pPr>
            <a:r>
              <a:rPr lang="en-US" sz="1600" dirty="0" smtClean="0"/>
              <a:t>HR 348 Current Sensor  Card</a:t>
            </a:r>
          </a:p>
          <a:p>
            <a:pPr marL="342900" indent="-342900" algn="just">
              <a:buAutoNum type="arabicPeriod"/>
            </a:pPr>
            <a:r>
              <a:rPr lang="en-US" sz="1600" dirty="0" smtClean="0"/>
              <a:t>Spectrum Digital XDS100 v3 TMS </a:t>
            </a:r>
            <a:r>
              <a:rPr lang="en-US" sz="1600" dirty="0" err="1" smtClean="0"/>
              <a:t>Debuggger</a:t>
            </a:r>
            <a:endParaRPr lang="en-US" sz="1600" dirty="0" smtClean="0"/>
          </a:p>
          <a:p>
            <a:pPr marL="342900" indent="-342900" algn="just">
              <a:buFontTx/>
              <a:buAutoNum type="arabicPeriod"/>
            </a:pPr>
            <a:r>
              <a:rPr lang="en-US" sz="1600" dirty="0" smtClean="0"/>
              <a:t>+/-15V DC SMPS</a:t>
            </a:r>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15</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1981200" y="152400"/>
            <a:ext cx="4365362" cy="369332"/>
          </a:xfrm>
          <a:prstGeom prst="rect">
            <a:avLst/>
          </a:prstGeom>
          <a:noFill/>
        </p:spPr>
        <p:txBody>
          <a:bodyPr wrap="none" rtlCol="0">
            <a:spAutoFit/>
          </a:bodyPr>
          <a:lstStyle/>
          <a:p>
            <a:r>
              <a:rPr lang="en-US" dirty="0" smtClean="0">
                <a:latin typeface="Arial" pitchFamily="34" charset="0"/>
                <a:cs typeface="Arial" pitchFamily="34" charset="0"/>
              </a:rPr>
              <a:t>Monorail APS First Stage Inverter Pulses</a:t>
            </a:r>
            <a:endParaRPr lang="en-US" dirty="0">
              <a:latin typeface="Arial" pitchFamily="34" charset="0"/>
              <a:cs typeface="Arial" pitchFamily="34" charset="0"/>
            </a:endParaRPr>
          </a:p>
        </p:txBody>
      </p:sp>
      <p:sp>
        <p:nvSpPr>
          <p:cNvPr id="9" name="TextBox 8"/>
          <p:cNvSpPr txBox="1"/>
          <p:nvPr/>
        </p:nvSpPr>
        <p:spPr>
          <a:xfrm>
            <a:off x="0" y="3214692"/>
            <a:ext cx="8358246" cy="1384995"/>
          </a:xfrm>
          <a:prstGeom prst="rect">
            <a:avLst/>
          </a:prstGeom>
          <a:noFill/>
        </p:spPr>
        <p:txBody>
          <a:bodyPr wrap="square" rtlCol="0">
            <a:spAutoFit/>
          </a:bodyPr>
          <a:lstStyle/>
          <a:p>
            <a:pPr algn="just"/>
            <a:r>
              <a:rPr lang="en-US" sz="1400" dirty="0" smtClean="0"/>
              <a:t>Pulses of the Two Level Inverter Stage of the PSFB Converter. The control is achieved by producing a phase shift between the two PSFB Converters. When the two converters are in phase, at that time the rectifier outputs come in series two produce twice of input voltage (into the turns ratio of the transformer). Conversely, when the two converter are out of phase, the rectifier outputs come in parallel two produce only once of input voltage (into the turns ratio of the transformer). Green Waveform is the Pulse given to the Fixed PSFB, Pink Waveform is the Pulse given to the Phase Varying PSFB while the Blue waveform is the unfiltered rectified DC Output</a:t>
            </a:r>
            <a:endParaRPr lang="en-US" sz="1400" dirty="0"/>
          </a:p>
        </p:txBody>
      </p:sp>
      <p:sp>
        <p:nvSpPr>
          <p:cNvPr id="10" name="TextBox 9"/>
          <p:cNvSpPr txBox="1"/>
          <p:nvPr/>
        </p:nvSpPr>
        <p:spPr>
          <a:xfrm>
            <a:off x="1214414" y="2857502"/>
            <a:ext cx="1285884" cy="285752"/>
          </a:xfrm>
          <a:prstGeom prst="rect">
            <a:avLst/>
          </a:prstGeom>
          <a:noFill/>
        </p:spPr>
        <p:txBody>
          <a:bodyPr wrap="square" rtlCol="0">
            <a:spAutoFit/>
          </a:bodyPr>
          <a:lstStyle/>
          <a:p>
            <a:r>
              <a:rPr lang="en-US" sz="1200" b="1" dirty="0" smtClean="0"/>
              <a:t>First Stage Pulses</a:t>
            </a:r>
            <a:endParaRPr lang="en-US" sz="1200" b="1" dirty="0"/>
          </a:p>
        </p:txBody>
      </p:sp>
      <p:sp>
        <p:nvSpPr>
          <p:cNvPr id="11" name="TextBox 10"/>
          <p:cNvSpPr txBox="1"/>
          <p:nvPr/>
        </p:nvSpPr>
        <p:spPr>
          <a:xfrm>
            <a:off x="5429256" y="2857503"/>
            <a:ext cx="1857388" cy="276999"/>
          </a:xfrm>
          <a:prstGeom prst="rect">
            <a:avLst/>
          </a:prstGeom>
          <a:noFill/>
        </p:spPr>
        <p:txBody>
          <a:bodyPr wrap="square" rtlCol="0">
            <a:spAutoFit/>
          </a:bodyPr>
          <a:lstStyle/>
          <a:p>
            <a:r>
              <a:rPr lang="en-US" sz="1200" b="1" dirty="0" smtClean="0"/>
              <a:t>First Stage Operation</a:t>
            </a:r>
            <a:endParaRPr lang="en-US" sz="1200" b="1" dirty="0"/>
          </a:p>
        </p:txBody>
      </p:sp>
      <p:pic>
        <p:nvPicPr>
          <p:cNvPr id="1026" name="Picture 2" descr="C:\Users\Sourjya Mondal\Downloads\ezgif.com-gif-maker (6).gif"/>
          <p:cNvPicPr>
            <a:picLocks noChangeAspect="1" noChangeArrowheads="1" noCrop="1"/>
          </p:cNvPicPr>
          <p:nvPr/>
        </p:nvPicPr>
        <p:blipFill>
          <a:blip r:embed="rId3"/>
          <a:srcRect/>
          <a:stretch>
            <a:fillRect/>
          </a:stretch>
        </p:blipFill>
        <p:spPr bwMode="auto">
          <a:xfrm>
            <a:off x="214282" y="714362"/>
            <a:ext cx="3662678" cy="2071702"/>
          </a:xfrm>
          <a:prstGeom prst="rect">
            <a:avLst/>
          </a:prstGeom>
          <a:noFill/>
        </p:spPr>
      </p:pic>
      <p:pic>
        <p:nvPicPr>
          <p:cNvPr id="1027" name="Picture 3" descr="C:\Users\Sourjya Mondal\Downloads\ezgif.com-gif-maker (7).gif"/>
          <p:cNvPicPr>
            <a:picLocks noChangeAspect="1" noChangeArrowheads="1" noCrop="1"/>
          </p:cNvPicPr>
          <p:nvPr/>
        </p:nvPicPr>
        <p:blipFill>
          <a:blip r:embed="rId4"/>
          <a:srcRect/>
          <a:stretch>
            <a:fillRect/>
          </a:stretch>
        </p:blipFill>
        <p:spPr bwMode="auto">
          <a:xfrm>
            <a:off x="4214810" y="642924"/>
            <a:ext cx="3810000" cy="2152650"/>
          </a:xfrm>
          <a:prstGeom prst="rect">
            <a:avLst/>
          </a:prstGeom>
          <a:noFill/>
        </p:spPr>
      </p:pic>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16</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332623" y="0"/>
            <a:ext cx="3839577" cy="369332"/>
          </a:xfrm>
          <a:prstGeom prst="rect">
            <a:avLst/>
          </a:prstGeom>
          <a:noFill/>
        </p:spPr>
        <p:txBody>
          <a:bodyPr wrap="none" rtlCol="0">
            <a:spAutoFit/>
          </a:bodyPr>
          <a:lstStyle/>
          <a:p>
            <a:r>
              <a:rPr lang="en-US" dirty="0" smtClean="0">
                <a:latin typeface="Arial" pitchFamily="34" charset="0"/>
                <a:cs typeface="Arial" pitchFamily="34" charset="0"/>
              </a:rPr>
              <a:t>Monorail APS First Stage Operation</a:t>
            </a:r>
            <a:endParaRPr lang="en-US" dirty="0">
              <a:latin typeface="Arial" pitchFamily="34" charset="0"/>
              <a:cs typeface="Arial" pitchFamily="34" charset="0"/>
            </a:endParaRPr>
          </a:p>
        </p:txBody>
      </p:sp>
      <p:sp>
        <p:nvSpPr>
          <p:cNvPr id="9" name="TextBox 8"/>
          <p:cNvSpPr txBox="1"/>
          <p:nvPr/>
        </p:nvSpPr>
        <p:spPr>
          <a:xfrm>
            <a:off x="142844" y="3500444"/>
            <a:ext cx="8382000" cy="1169551"/>
          </a:xfrm>
          <a:prstGeom prst="rect">
            <a:avLst/>
          </a:prstGeom>
          <a:noFill/>
        </p:spPr>
        <p:txBody>
          <a:bodyPr wrap="square" rtlCol="0">
            <a:spAutoFit/>
          </a:bodyPr>
          <a:lstStyle/>
          <a:p>
            <a:pPr algn="just"/>
            <a:r>
              <a:rPr lang="en-US" sz="1400" dirty="0" smtClean="0"/>
              <a:t>In this Test setup, the Left Multimeter shows the Input DC Voltage that will be gradually increased from 18V DC to 42V DC (however control exists in the range of 22V to 39V), while the Right Multimeter shows the 24V Regulated Output DC. The transformer used has a turns ratio of 2:1. The output inductor L = 40uH and the output capacitor C = 100 </a:t>
            </a:r>
            <a:r>
              <a:rPr lang="en-US" sz="1400" dirty="0" err="1" smtClean="0"/>
              <a:t>uF</a:t>
            </a:r>
            <a:r>
              <a:rPr lang="en-US" sz="1400" dirty="0" smtClean="0"/>
              <a:t>. Green Waveform is the Pulse given to the Fixed PSFB, Pink Waveform is the Pulse given to the Phase Varying PSFB while the Blue waveform is the unfiltered rectified DC Output.</a:t>
            </a:r>
            <a:endParaRPr lang="en-US" sz="1400" dirty="0"/>
          </a:p>
        </p:txBody>
      </p:sp>
      <p:sp>
        <p:nvSpPr>
          <p:cNvPr id="10" name="TextBox 9"/>
          <p:cNvSpPr txBox="1"/>
          <p:nvPr/>
        </p:nvSpPr>
        <p:spPr>
          <a:xfrm>
            <a:off x="3357554" y="3214692"/>
            <a:ext cx="1724028" cy="276999"/>
          </a:xfrm>
          <a:prstGeom prst="rect">
            <a:avLst/>
          </a:prstGeom>
          <a:noFill/>
        </p:spPr>
        <p:txBody>
          <a:bodyPr wrap="square" rtlCol="0">
            <a:spAutoFit/>
          </a:bodyPr>
          <a:lstStyle/>
          <a:p>
            <a:r>
              <a:rPr lang="en-US" sz="1200" b="1" dirty="0" smtClean="0"/>
              <a:t>First Stage Operation</a:t>
            </a:r>
            <a:endParaRPr lang="en-US" sz="1200" b="1" dirty="0"/>
          </a:p>
        </p:txBody>
      </p:sp>
      <p:pic>
        <p:nvPicPr>
          <p:cNvPr id="2050" name="Picture 2" descr="C:\Users\Sourjya Mondal\Downloads\ezgif.com-gif-maker (8).gif"/>
          <p:cNvPicPr>
            <a:picLocks noChangeAspect="1" noChangeArrowheads="1" noCrop="1"/>
          </p:cNvPicPr>
          <p:nvPr/>
        </p:nvPicPr>
        <p:blipFill>
          <a:blip r:embed="rId3"/>
          <a:srcRect/>
          <a:stretch>
            <a:fillRect/>
          </a:stretch>
        </p:blipFill>
        <p:spPr bwMode="auto">
          <a:xfrm>
            <a:off x="1571604" y="428610"/>
            <a:ext cx="5000660" cy="2825373"/>
          </a:xfrm>
          <a:prstGeom prst="rect">
            <a:avLst/>
          </a:prstGeom>
          <a:noFill/>
        </p:spPr>
      </p:pic>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17</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142844" y="3929072"/>
            <a:ext cx="8153400" cy="738664"/>
          </a:xfrm>
          <a:prstGeom prst="rect">
            <a:avLst/>
          </a:prstGeom>
          <a:noFill/>
        </p:spPr>
        <p:txBody>
          <a:bodyPr wrap="square" rtlCol="0">
            <a:spAutoFit/>
          </a:bodyPr>
          <a:lstStyle/>
          <a:p>
            <a:pPr algn="just"/>
            <a:r>
              <a:rPr lang="en-US" sz="1400" dirty="0" smtClean="0"/>
              <a:t>In this Test setup, the Sinusoidal Pulses Width Modulation and the Space Vector Modulation based Pulses have been fired from the control card. A star connected R-Network is used to check the pulse. Also, V/f is implemented for Soft-Start.</a:t>
            </a:r>
          </a:p>
        </p:txBody>
      </p:sp>
      <p:sp>
        <p:nvSpPr>
          <p:cNvPr id="9" name="TextBox 8"/>
          <p:cNvSpPr txBox="1"/>
          <p:nvPr/>
        </p:nvSpPr>
        <p:spPr>
          <a:xfrm>
            <a:off x="1500166" y="3500444"/>
            <a:ext cx="2500330" cy="285752"/>
          </a:xfrm>
          <a:prstGeom prst="rect">
            <a:avLst/>
          </a:prstGeom>
          <a:noFill/>
        </p:spPr>
        <p:txBody>
          <a:bodyPr wrap="square" rtlCol="0">
            <a:spAutoFit/>
          </a:bodyPr>
          <a:lstStyle/>
          <a:p>
            <a:pPr algn="ctr"/>
            <a:r>
              <a:rPr lang="en-US" sz="1200" b="1" dirty="0" smtClean="0"/>
              <a:t>Three Phase Inverter Soft Start</a:t>
            </a:r>
            <a:endParaRPr lang="en-US" sz="1200" b="1" dirty="0"/>
          </a:p>
        </p:txBody>
      </p:sp>
      <p:sp>
        <p:nvSpPr>
          <p:cNvPr id="10" name="TextBox 9"/>
          <p:cNvSpPr txBox="1"/>
          <p:nvPr/>
        </p:nvSpPr>
        <p:spPr>
          <a:xfrm>
            <a:off x="6429388" y="3643320"/>
            <a:ext cx="1285884" cy="276999"/>
          </a:xfrm>
          <a:prstGeom prst="rect">
            <a:avLst/>
          </a:prstGeom>
          <a:noFill/>
        </p:spPr>
        <p:txBody>
          <a:bodyPr wrap="square" rtlCol="0">
            <a:spAutoFit/>
          </a:bodyPr>
          <a:lstStyle/>
          <a:p>
            <a:pPr algn="ctr"/>
            <a:r>
              <a:rPr lang="en-US" sz="1200" b="1" dirty="0" smtClean="0"/>
              <a:t>SVM vs. SPWM</a:t>
            </a:r>
            <a:endParaRPr lang="en-US" sz="1200" b="1" dirty="0"/>
          </a:p>
        </p:txBody>
      </p:sp>
      <p:sp>
        <p:nvSpPr>
          <p:cNvPr id="13" name="TextBox 12"/>
          <p:cNvSpPr txBox="1"/>
          <p:nvPr/>
        </p:nvSpPr>
        <p:spPr>
          <a:xfrm>
            <a:off x="2332623" y="142858"/>
            <a:ext cx="4173002" cy="369332"/>
          </a:xfrm>
          <a:prstGeom prst="rect">
            <a:avLst/>
          </a:prstGeom>
          <a:noFill/>
        </p:spPr>
        <p:txBody>
          <a:bodyPr wrap="none" rtlCol="0">
            <a:spAutoFit/>
          </a:bodyPr>
          <a:lstStyle/>
          <a:p>
            <a:r>
              <a:rPr lang="en-US" dirty="0" smtClean="0">
                <a:latin typeface="Arial" pitchFamily="34" charset="0"/>
                <a:cs typeface="Arial" pitchFamily="34" charset="0"/>
              </a:rPr>
              <a:t>Monorail APS Second Stage Operation</a:t>
            </a:r>
            <a:endParaRPr lang="en-US" dirty="0">
              <a:latin typeface="Arial" pitchFamily="34" charset="0"/>
              <a:cs typeface="Arial" pitchFamily="34" charset="0"/>
            </a:endParaRPr>
          </a:p>
        </p:txBody>
      </p:sp>
      <p:pic>
        <p:nvPicPr>
          <p:cNvPr id="3074" name="Picture 2" descr="C:\Users\Sourjya Mondal\Downloads\ezgif.com-gif-maker (9).gif"/>
          <p:cNvPicPr>
            <a:picLocks noChangeAspect="1" noChangeArrowheads="1" noCrop="1"/>
          </p:cNvPicPr>
          <p:nvPr/>
        </p:nvPicPr>
        <p:blipFill>
          <a:blip r:embed="rId3"/>
          <a:srcRect/>
          <a:stretch>
            <a:fillRect/>
          </a:stretch>
        </p:blipFill>
        <p:spPr bwMode="auto">
          <a:xfrm>
            <a:off x="214281" y="571486"/>
            <a:ext cx="4931119" cy="2786082"/>
          </a:xfrm>
          <a:prstGeom prst="rect">
            <a:avLst/>
          </a:prstGeom>
          <a:noFill/>
        </p:spPr>
      </p:pic>
      <p:pic>
        <p:nvPicPr>
          <p:cNvPr id="3076" name="Picture 4" descr="C:\Users\Sourjya Mondal\Downloads\ezgif.com-gif-maker (11).gif"/>
          <p:cNvPicPr>
            <a:picLocks noChangeAspect="1" noChangeArrowheads="1" noCrop="1"/>
          </p:cNvPicPr>
          <p:nvPr/>
        </p:nvPicPr>
        <p:blipFill>
          <a:blip r:embed="rId4"/>
          <a:srcRect/>
          <a:stretch>
            <a:fillRect/>
          </a:stretch>
        </p:blipFill>
        <p:spPr bwMode="auto">
          <a:xfrm>
            <a:off x="5929322" y="428610"/>
            <a:ext cx="2071702" cy="3179082"/>
          </a:xfrm>
          <a:prstGeom prst="rect">
            <a:avLst/>
          </a:prstGeom>
          <a:noFill/>
        </p:spPr>
      </p:pic>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18</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786050" y="142858"/>
            <a:ext cx="3685689" cy="369332"/>
          </a:xfrm>
          <a:prstGeom prst="rect">
            <a:avLst/>
          </a:prstGeom>
          <a:noFill/>
        </p:spPr>
        <p:txBody>
          <a:bodyPr wrap="none" rtlCol="0">
            <a:spAutoFit/>
          </a:bodyPr>
          <a:lstStyle/>
          <a:p>
            <a:r>
              <a:rPr lang="en-US" dirty="0" smtClean="0">
                <a:latin typeface="Arial" pitchFamily="34" charset="0"/>
                <a:cs typeface="Arial" pitchFamily="34" charset="0"/>
              </a:rPr>
              <a:t>Monorail APS Observed Problems</a:t>
            </a:r>
            <a:endParaRPr lang="en-US" dirty="0">
              <a:latin typeface="Arial" pitchFamily="34" charset="0"/>
              <a:cs typeface="Arial" pitchFamily="34" charset="0"/>
            </a:endParaRPr>
          </a:p>
        </p:txBody>
      </p:sp>
      <p:pic>
        <p:nvPicPr>
          <p:cNvPr id="6146" name="Picture 2" descr="E:\Monorail Pics\R Solution.jfif"/>
          <p:cNvPicPr>
            <a:picLocks noChangeAspect="1" noChangeArrowheads="1"/>
          </p:cNvPicPr>
          <p:nvPr/>
        </p:nvPicPr>
        <p:blipFill>
          <a:blip r:embed="rId3" cstate="print"/>
          <a:srcRect/>
          <a:stretch>
            <a:fillRect/>
          </a:stretch>
        </p:blipFill>
        <p:spPr bwMode="auto">
          <a:xfrm>
            <a:off x="6572264" y="571486"/>
            <a:ext cx="1500198" cy="2000264"/>
          </a:xfrm>
          <a:prstGeom prst="rect">
            <a:avLst/>
          </a:prstGeom>
          <a:noFill/>
        </p:spPr>
      </p:pic>
      <p:pic>
        <p:nvPicPr>
          <p:cNvPr id="6147" name="Picture 3" descr="E:\Monorail Pics\Resonance Problem Fixed.jfif"/>
          <p:cNvPicPr>
            <a:picLocks noChangeAspect="1" noChangeArrowheads="1"/>
          </p:cNvPicPr>
          <p:nvPr/>
        </p:nvPicPr>
        <p:blipFill>
          <a:blip r:embed="rId4"/>
          <a:srcRect/>
          <a:stretch>
            <a:fillRect/>
          </a:stretch>
        </p:blipFill>
        <p:spPr bwMode="auto">
          <a:xfrm>
            <a:off x="3428992" y="571486"/>
            <a:ext cx="2667019" cy="2000264"/>
          </a:xfrm>
          <a:prstGeom prst="rect">
            <a:avLst/>
          </a:prstGeom>
          <a:noFill/>
        </p:spPr>
      </p:pic>
      <p:pic>
        <p:nvPicPr>
          <p:cNvPr id="6148" name="Picture 4" descr="E:\Monorail Pics\Resonance Problem.jfif"/>
          <p:cNvPicPr>
            <a:picLocks noChangeAspect="1" noChangeArrowheads="1"/>
          </p:cNvPicPr>
          <p:nvPr/>
        </p:nvPicPr>
        <p:blipFill>
          <a:blip r:embed="rId5"/>
          <a:srcRect/>
          <a:stretch>
            <a:fillRect/>
          </a:stretch>
        </p:blipFill>
        <p:spPr bwMode="auto">
          <a:xfrm>
            <a:off x="357158" y="571486"/>
            <a:ext cx="2643206" cy="1982405"/>
          </a:xfrm>
          <a:prstGeom prst="rect">
            <a:avLst/>
          </a:prstGeom>
          <a:noFill/>
        </p:spPr>
      </p:pic>
      <p:sp>
        <p:nvSpPr>
          <p:cNvPr id="11" name="TextBox 10"/>
          <p:cNvSpPr txBox="1"/>
          <p:nvPr/>
        </p:nvSpPr>
        <p:spPr>
          <a:xfrm>
            <a:off x="142844" y="3357568"/>
            <a:ext cx="8286808" cy="1077218"/>
          </a:xfrm>
          <a:prstGeom prst="rect">
            <a:avLst/>
          </a:prstGeom>
          <a:noFill/>
        </p:spPr>
        <p:txBody>
          <a:bodyPr wrap="square" rtlCol="0">
            <a:spAutoFit/>
          </a:bodyPr>
          <a:lstStyle/>
          <a:p>
            <a:pPr algn="just"/>
            <a:r>
              <a:rPr lang="en-US" sz="1600" dirty="0" smtClean="0"/>
              <a:t>A high frequency decaying ripple was observed on the transformer primary as well as secondary. It is assumed that an LC Resonant circuit is being formed between the transformer leakage inductance and the IGBT snubber capacitors. This was solved by connecting a small RC network at the Rectifier Output.</a:t>
            </a:r>
            <a:endParaRPr lang="en-US" sz="1600" dirty="0"/>
          </a:p>
        </p:txBody>
      </p:sp>
      <p:sp>
        <p:nvSpPr>
          <p:cNvPr id="12" name="TextBox 11"/>
          <p:cNvSpPr txBox="1"/>
          <p:nvPr/>
        </p:nvSpPr>
        <p:spPr>
          <a:xfrm>
            <a:off x="428596" y="2643188"/>
            <a:ext cx="2492414" cy="461665"/>
          </a:xfrm>
          <a:prstGeom prst="rect">
            <a:avLst/>
          </a:prstGeom>
          <a:noFill/>
        </p:spPr>
        <p:txBody>
          <a:bodyPr wrap="none" rtlCol="0">
            <a:spAutoFit/>
          </a:bodyPr>
          <a:lstStyle/>
          <a:p>
            <a:pPr algn="ctr"/>
            <a:r>
              <a:rPr lang="en-US" sz="1200" dirty="0" smtClean="0"/>
              <a:t>Ripple on Transformer Primary</a:t>
            </a:r>
            <a:br>
              <a:rPr lang="en-US" sz="1200" dirty="0" smtClean="0"/>
            </a:br>
            <a:r>
              <a:rPr lang="en-US" sz="1200" dirty="0" smtClean="0"/>
              <a:t>Before Connecting series RC network</a:t>
            </a:r>
            <a:endParaRPr lang="en-US" sz="1200" dirty="0"/>
          </a:p>
        </p:txBody>
      </p:sp>
      <p:sp>
        <p:nvSpPr>
          <p:cNvPr id="13" name="TextBox 12"/>
          <p:cNvSpPr txBox="1"/>
          <p:nvPr/>
        </p:nvSpPr>
        <p:spPr>
          <a:xfrm>
            <a:off x="3143240" y="2643188"/>
            <a:ext cx="3007041" cy="461665"/>
          </a:xfrm>
          <a:prstGeom prst="rect">
            <a:avLst/>
          </a:prstGeom>
          <a:noFill/>
        </p:spPr>
        <p:txBody>
          <a:bodyPr wrap="none" rtlCol="0">
            <a:spAutoFit/>
          </a:bodyPr>
          <a:lstStyle/>
          <a:p>
            <a:pPr algn="ctr"/>
            <a:r>
              <a:rPr lang="en-US" sz="1200" dirty="0" smtClean="0"/>
              <a:t>Dampening of Ripple on Transformer Primary</a:t>
            </a:r>
            <a:br>
              <a:rPr lang="en-US" sz="1200" dirty="0" smtClean="0"/>
            </a:br>
            <a:r>
              <a:rPr lang="en-US" sz="1200" dirty="0" smtClean="0"/>
              <a:t>After Connecting series RC network</a:t>
            </a:r>
            <a:endParaRPr lang="en-US" sz="1200" dirty="0"/>
          </a:p>
        </p:txBody>
      </p:sp>
      <p:sp>
        <p:nvSpPr>
          <p:cNvPr id="14" name="TextBox 13"/>
          <p:cNvSpPr txBox="1"/>
          <p:nvPr/>
        </p:nvSpPr>
        <p:spPr>
          <a:xfrm>
            <a:off x="6143636" y="2643188"/>
            <a:ext cx="2433160" cy="461665"/>
          </a:xfrm>
          <a:prstGeom prst="rect">
            <a:avLst/>
          </a:prstGeom>
          <a:noFill/>
        </p:spPr>
        <p:txBody>
          <a:bodyPr wrap="square" rtlCol="0">
            <a:spAutoFit/>
          </a:bodyPr>
          <a:lstStyle/>
          <a:p>
            <a:pPr algn="ctr"/>
            <a:r>
              <a:rPr lang="en-US" sz="1200" dirty="0" smtClean="0"/>
              <a:t>The series RC network that was connected on the Rectifier Output</a:t>
            </a:r>
            <a:endParaRPr lang="en-US" sz="12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19</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714612" y="142858"/>
            <a:ext cx="3685689" cy="369332"/>
          </a:xfrm>
          <a:prstGeom prst="rect">
            <a:avLst/>
          </a:prstGeom>
          <a:noFill/>
        </p:spPr>
        <p:txBody>
          <a:bodyPr wrap="none" rtlCol="0">
            <a:spAutoFit/>
          </a:bodyPr>
          <a:lstStyle/>
          <a:p>
            <a:r>
              <a:rPr lang="en-US" dirty="0" smtClean="0">
                <a:latin typeface="Arial" pitchFamily="34" charset="0"/>
                <a:cs typeface="Arial" pitchFamily="34" charset="0"/>
              </a:rPr>
              <a:t>Monorail APS Observed Problems</a:t>
            </a:r>
            <a:endParaRPr lang="en-US" dirty="0">
              <a:latin typeface="Arial" pitchFamily="34" charset="0"/>
              <a:cs typeface="Arial" pitchFamily="34" charset="0"/>
            </a:endParaRPr>
          </a:p>
        </p:txBody>
      </p:sp>
      <p:pic>
        <p:nvPicPr>
          <p:cNvPr id="9" name="Picture 2" descr="E:\Monorail Pics\Initial High Output Voltage Shoot Problem.jfif"/>
          <p:cNvPicPr>
            <a:picLocks noChangeAspect="1" noChangeArrowheads="1"/>
          </p:cNvPicPr>
          <p:nvPr/>
        </p:nvPicPr>
        <p:blipFill>
          <a:blip r:embed="rId3"/>
          <a:srcRect/>
          <a:stretch>
            <a:fillRect/>
          </a:stretch>
        </p:blipFill>
        <p:spPr bwMode="auto">
          <a:xfrm>
            <a:off x="428596" y="500048"/>
            <a:ext cx="3359104" cy="2519328"/>
          </a:xfrm>
          <a:prstGeom prst="rect">
            <a:avLst/>
          </a:prstGeom>
          <a:noFill/>
        </p:spPr>
      </p:pic>
      <p:pic>
        <p:nvPicPr>
          <p:cNvPr id="10" name="Picture 3" descr="E:\Monorail Pics\Initial High Output Voltage Shoot Problem Fixed.jfif"/>
          <p:cNvPicPr>
            <a:picLocks noChangeAspect="1" noChangeArrowheads="1"/>
          </p:cNvPicPr>
          <p:nvPr/>
        </p:nvPicPr>
        <p:blipFill>
          <a:blip r:embed="rId4"/>
          <a:srcRect/>
          <a:stretch>
            <a:fillRect/>
          </a:stretch>
        </p:blipFill>
        <p:spPr bwMode="auto">
          <a:xfrm>
            <a:off x="4500562" y="500048"/>
            <a:ext cx="3357587" cy="2518190"/>
          </a:xfrm>
          <a:prstGeom prst="rect">
            <a:avLst/>
          </a:prstGeom>
          <a:noFill/>
        </p:spPr>
      </p:pic>
      <p:sp>
        <p:nvSpPr>
          <p:cNvPr id="11" name="TextBox 10"/>
          <p:cNvSpPr txBox="1"/>
          <p:nvPr/>
        </p:nvSpPr>
        <p:spPr>
          <a:xfrm>
            <a:off x="71438" y="3714758"/>
            <a:ext cx="8429652" cy="830997"/>
          </a:xfrm>
          <a:prstGeom prst="rect">
            <a:avLst/>
          </a:prstGeom>
          <a:noFill/>
        </p:spPr>
        <p:txBody>
          <a:bodyPr wrap="square" rtlCol="0">
            <a:spAutoFit/>
          </a:bodyPr>
          <a:lstStyle/>
          <a:p>
            <a:pPr algn="just"/>
            <a:r>
              <a:rPr lang="en-US" sz="1600" dirty="0" smtClean="0"/>
              <a:t>The Filtered and Rectified Output DC Voltage shot to very high values during start-up. This was solved by modifying the code by implementing soft start, blanking window for reference and resetting the control parameters initially. </a:t>
            </a:r>
            <a:endParaRPr lang="en-US" sz="1600" dirty="0"/>
          </a:p>
        </p:txBody>
      </p:sp>
      <p:sp>
        <p:nvSpPr>
          <p:cNvPr id="12" name="TextBox 11"/>
          <p:cNvSpPr txBox="1"/>
          <p:nvPr/>
        </p:nvSpPr>
        <p:spPr>
          <a:xfrm>
            <a:off x="714348" y="3143254"/>
            <a:ext cx="2643206" cy="461665"/>
          </a:xfrm>
          <a:prstGeom prst="rect">
            <a:avLst/>
          </a:prstGeom>
          <a:noFill/>
        </p:spPr>
        <p:txBody>
          <a:bodyPr wrap="square" rtlCol="0">
            <a:spAutoFit/>
          </a:bodyPr>
          <a:lstStyle/>
          <a:p>
            <a:pPr algn="ctr"/>
            <a:r>
              <a:rPr lang="en-US" sz="1200" dirty="0" smtClean="0"/>
              <a:t>Output Voltage Spike during Startup – Blue Waveform</a:t>
            </a:r>
            <a:endParaRPr lang="en-US" sz="1200" dirty="0"/>
          </a:p>
        </p:txBody>
      </p:sp>
      <p:sp>
        <p:nvSpPr>
          <p:cNvPr id="13" name="TextBox 12"/>
          <p:cNvSpPr txBox="1"/>
          <p:nvPr/>
        </p:nvSpPr>
        <p:spPr>
          <a:xfrm>
            <a:off x="4429124" y="3071816"/>
            <a:ext cx="3571900" cy="461665"/>
          </a:xfrm>
          <a:prstGeom prst="rect">
            <a:avLst/>
          </a:prstGeom>
          <a:noFill/>
        </p:spPr>
        <p:txBody>
          <a:bodyPr wrap="square" rtlCol="0">
            <a:spAutoFit/>
          </a:bodyPr>
          <a:lstStyle/>
          <a:p>
            <a:pPr algn="ctr"/>
            <a:r>
              <a:rPr lang="en-US" sz="1200" dirty="0" smtClean="0"/>
              <a:t>Suppression of Output Voltage Spike during Startup – Blue Waveform</a:t>
            </a:r>
            <a:endParaRPr lang="en-US" sz="12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2</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pic>
        <p:nvPicPr>
          <p:cNvPr id="10" name="Picture 123" descr="E:\Monorail Entire Scheme.PNG"/>
          <p:cNvPicPr>
            <a:picLocks noChangeAspect="1" noChangeArrowheads="1"/>
          </p:cNvPicPr>
          <p:nvPr/>
        </p:nvPicPr>
        <p:blipFill>
          <a:blip r:embed="rId3"/>
          <a:srcRect/>
          <a:stretch>
            <a:fillRect/>
          </a:stretch>
        </p:blipFill>
        <p:spPr bwMode="auto">
          <a:xfrm>
            <a:off x="285720" y="571486"/>
            <a:ext cx="3428992" cy="3930214"/>
          </a:xfrm>
          <a:prstGeom prst="rect">
            <a:avLst/>
          </a:prstGeom>
          <a:noFill/>
        </p:spPr>
      </p:pic>
      <p:sp>
        <p:nvSpPr>
          <p:cNvPr id="11" name="TextBox 10"/>
          <p:cNvSpPr txBox="1"/>
          <p:nvPr/>
        </p:nvSpPr>
        <p:spPr>
          <a:xfrm>
            <a:off x="2786050" y="142858"/>
            <a:ext cx="3159904" cy="369332"/>
          </a:xfrm>
          <a:prstGeom prst="rect">
            <a:avLst/>
          </a:prstGeom>
          <a:noFill/>
        </p:spPr>
        <p:txBody>
          <a:bodyPr wrap="none" rtlCol="0">
            <a:spAutoFit/>
          </a:bodyPr>
          <a:lstStyle/>
          <a:p>
            <a:r>
              <a:rPr lang="en-US" dirty="0" smtClean="0">
                <a:latin typeface="Arial" pitchFamily="34" charset="0"/>
                <a:cs typeface="Arial" pitchFamily="34" charset="0"/>
              </a:rPr>
              <a:t>Monorail APS Entire Scheme</a:t>
            </a:r>
            <a:endParaRPr lang="en-US" dirty="0">
              <a:latin typeface="Arial" pitchFamily="34" charset="0"/>
              <a:cs typeface="Arial" pitchFamily="34" charset="0"/>
            </a:endParaRPr>
          </a:p>
        </p:txBody>
      </p:sp>
      <p:sp>
        <p:nvSpPr>
          <p:cNvPr id="12" name="TextBox 11"/>
          <p:cNvSpPr txBox="1"/>
          <p:nvPr/>
        </p:nvSpPr>
        <p:spPr>
          <a:xfrm>
            <a:off x="3929058" y="928676"/>
            <a:ext cx="4429156" cy="3293209"/>
          </a:xfrm>
          <a:prstGeom prst="rect">
            <a:avLst/>
          </a:prstGeom>
          <a:noFill/>
        </p:spPr>
        <p:txBody>
          <a:bodyPr wrap="square" rtlCol="0">
            <a:spAutoFit/>
          </a:bodyPr>
          <a:lstStyle/>
          <a:p>
            <a:pPr algn="just"/>
            <a:r>
              <a:rPr lang="en-US" sz="1600" dirty="0" smtClean="0">
                <a:latin typeface="Arial" pitchFamily="34" charset="0"/>
                <a:cs typeface="Arial" pitchFamily="34" charset="0"/>
              </a:rPr>
              <a:t>The Monorail Auxiliary Power Supply has 750V Nominal DC Input and Two Output viz., a 415V/33A Three Phase AC Output and a 24V/500A DC Output. The proposed topology realizes this requirement by implementing two stages of power conversion. At the input side there are two parallel connected Phase-Shift Full Bridge DC/DC Converters with a Shared leg at the Rectifier Side. This is followed by a Three Phase Inverter to provide the Three Phase AC Output. Additionally, the Three Phase Inverter Output will also have  Zig-Zag Transformer to provide a rigid Neutral Point .</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20</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743200" y="59278"/>
            <a:ext cx="2493055" cy="369332"/>
          </a:xfrm>
          <a:prstGeom prst="rect">
            <a:avLst/>
          </a:prstGeom>
          <a:noFill/>
        </p:spPr>
        <p:txBody>
          <a:bodyPr wrap="none" rtlCol="0">
            <a:spAutoFit/>
          </a:bodyPr>
          <a:lstStyle/>
          <a:p>
            <a:r>
              <a:rPr lang="en-US" dirty="0" smtClean="0">
                <a:latin typeface="Arial" pitchFamily="34" charset="0"/>
                <a:cs typeface="Arial" pitchFamily="34" charset="0"/>
              </a:rPr>
              <a:t>Monorail APS BOM 01</a:t>
            </a:r>
            <a:endParaRPr lang="en-US" dirty="0">
              <a:latin typeface="Arial" pitchFamily="34" charset="0"/>
              <a:cs typeface="Arial" pitchFamily="34" charset="0"/>
            </a:endParaRPr>
          </a:p>
        </p:txBody>
      </p:sp>
      <p:graphicFrame>
        <p:nvGraphicFramePr>
          <p:cNvPr id="9" name="Table 8"/>
          <p:cNvGraphicFramePr>
            <a:graphicFrameLocks noGrp="1"/>
          </p:cNvGraphicFramePr>
          <p:nvPr/>
        </p:nvGraphicFramePr>
        <p:xfrm>
          <a:off x="85724" y="500048"/>
          <a:ext cx="8415365" cy="4143405"/>
        </p:xfrm>
        <a:graphic>
          <a:graphicData uri="http://schemas.openxmlformats.org/drawingml/2006/table">
            <a:tbl>
              <a:tblPr/>
              <a:tblGrid>
                <a:gridCol w="708224"/>
                <a:gridCol w="989431"/>
                <a:gridCol w="1239392"/>
                <a:gridCol w="968600"/>
                <a:gridCol w="874865"/>
                <a:gridCol w="781129"/>
                <a:gridCol w="1187316"/>
                <a:gridCol w="874865"/>
                <a:gridCol w="791543"/>
              </a:tblGrid>
              <a:tr h="230890">
                <a:tc>
                  <a:txBody>
                    <a:bodyPr/>
                    <a:lstStyle/>
                    <a:p>
                      <a:pPr algn="ctr" fontAlgn="ctr"/>
                      <a:r>
                        <a:rPr lang="en-US" sz="1000" b="1" i="0" u="none" strike="noStrike" dirty="0" err="1">
                          <a:solidFill>
                            <a:srgbClr val="000000"/>
                          </a:solidFill>
                          <a:latin typeface="Calibri"/>
                        </a:rPr>
                        <a:t>Sr</a:t>
                      </a:r>
                      <a:r>
                        <a:rPr lang="en-US" sz="1000" b="1" i="0" u="none" strike="noStrike" dirty="0">
                          <a:solidFill>
                            <a:srgbClr val="000000"/>
                          </a:solidFill>
                          <a:latin typeface="Calibri"/>
                        </a:rPr>
                        <a:t> No.</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Part Description</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Part Rating</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Ckt. Ref. no.</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Make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Qty</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PART NAME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cost/ unit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cost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890">
                <a:tc>
                  <a:txBody>
                    <a:bodyPr/>
                    <a:lstStyle/>
                    <a:p>
                      <a:pPr algn="ctr" fontAlgn="ctr"/>
                      <a:r>
                        <a:rPr lang="en-US" sz="1000" b="1" i="0" u="none" strike="noStrike" dirty="0">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Input DC Choke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dirty="0">
                          <a:solidFill>
                            <a:srgbClr val="000000"/>
                          </a:solidFill>
                          <a:latin typeface="Calibri"/>
                        </a:rPr>
                        <a:t>0.15/0.5mH</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L1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Hirect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a:solidFill>
                            <a:srgbClr val="000000"/>
                          </a:solidFill>
                          <a:latin typeface="Calibri"/>
                        </a:rPr>
                        <a:t>3000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a:solidFill>
                            <a:srgbClr val="000000"/>
                          </a:solidFill>
                          <a:latin typeface="Calibri"/>
                        </a:rPr>
                        <a:t>3000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461779">
                <a:tc>
                  <a:txBody>
                    <a:bodyPr/>
                    <a:lstStyle/>
                    <a:p>
                      <a:pPr algn="ctr" fontAlgn="ctr"/>
                      <a:r>
                        <a:rPr lang="en-US" sz="1000" b="1" i="0" u="none" strike="noStrike" dirty="0">
                          <a:solidFill>
                            <a:srgbClr val="000000"/>
                          </a:solidFill>
                          <a:latin typeface="Calibri"/>
                        </a:rPr>
                        <a:t>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DC Capacitor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215µF, 1100V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Cin1,Cin2,C1,C2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Electronicon</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E66.R75-224W20 (Hermetic sealing)</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4177</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16708</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282">
                <a:tc>
                  <a:txBody>
                    <a:bodyPr/>
                    <a:lstStyle/>
                    <a:p>
                      <a:pPr algn="ctr" fontAlgn="ctr"/>
                      <a:r>
                        <a:rPr lang="en-US" sz="1000" b="1" i="0" u="none" strike="noStrike">
                          <a:solidFill>
                            <a:srgbClr val="000000"/>
                          </a:solidFill>
                          <a:latin typeface="Calibri"/>
                        </a:rPr>
                        <a:t>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IGBT Driver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To drive 300A/1700V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Dr1,Dr2, Dr3, Dr4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PI- </a:t>
                      </a:r>
                      <a:r>
                        <a:rPr lang="en-US" sz="1000" b="1" i="0" u="none" strike="noStrike">
                          <a:solidFill>
                            <a:srgbClr val="000000"/>
                          </a:solidFill>
                          <a:latin typeface="Calibri"/>
                        </a:rPr>
                        <a:t>Arihant</a:t>
                      </a:r>
                      <a:endParaRPr lang="en-US" sz="1000" b="0" i="0" u="none" strike="noStrike">
                        <a:solidFill>
                          <a:srgbClr val="000000"/>
                        </a:solidFill>
                        <a:latin typeface="Calibri"/>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2AP0108 (pp PCB)</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4000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16000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61779">
                <a:tc>
                  <a:txBody>
                    <a:bodyPr/>
                    <a:lstStyle/>
                    <a:p>
                      <a:pPr algn="ctr" fontAlgn="ctr"/>
                      <a:r>
                        <a:rPr lang="en-US" sz="1000" b="1" i="0" u="none" strike="noStrike">
                          <a:solidFill>
                            <a:srgbClr val="000000"/>
                          </a:solidFill>
                          <a:latin typeface="Calibri"/>
                        </a:rPr>
                        <a:t>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IGBT Module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300A/ 1700V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M1,M2,M3,M4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Semikron   </a:t>
                      </a:r>
                      <a:r>
                        <a:rPr lang="en-US" sz="1000" b="1" i="0" u="none" strike="noStrike" dirty="0">
                          <a:solidFill>
                            <a:srgbClr val="000000"/>
                          </a:solidFill>
                          <a:latin typeface="Calibri"/>
                        </a:rPr>
                        <a:t>INFINEON</a:t>
                      </a:r>
                      <a:endParaRPr lang="en-US" sz="1000" b="0" i="0" u="none" strike="noStrike" dirty="0">
                        <a:solidFill>
                          <a:srgbClr val="000000"/>
                        </a:solidFill>
                        <a:latin typeface="Calibri"/>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SKM300GB17E4H16 / </a:t>
                      </a:r>
                      <a:r>
                        <a:rPr lang="en-US" sz="1000" b="1" i="0" u="none" strike="noStrike">
                          <a:solidFill>
                            <a:srgbClr val="000000"/>
                          </a:solidFill>
                          <a:latin typeface="Calibri"/>
                        </a:rPr>
                        <a:t>FF300R17KE4</a:t>
                      </a:r>
                      <a:endParaRPr lang="en-US" sz="1000" b="0" i="0" u="none" strike="noStrike">
                        <a:solidFill>
                          <a:srgbClr val="000000"/>
                        </a:solidFill>
                        <a:latin typeface="Calibri"/>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11,000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44000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61779">
                <a:tc>
                  <a:txBody>
                    <a:bodyPr/>
                    <a:lstStyle/>
                    <a:p>
                      <a:pPr algn="ctr" fontAlgn="ctr"/>
                      <a:r>
                        <a:rPr lang="en-US" sz="1000" b="1" i="0" u="none" strike="noStrike">
                          <a:solidFill>
                            <a:srgbClr val="000000"/>
                          </a:solidFill>
                          <a:latin typeface="Calibri"/>
                        </a:rPr>
                        <a:t>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10 KHz Transformer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36KVA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dirty="0">
                          <a:solidFill>
                            <a:srgbClr val="000000"/>
                          </a:solidFill>
                          <a:latin typeface="Calibri"/>
                        </a:rPr>
                        <a:t>T1, T2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dirty="0" err="1">
                          <a:solidFill>
                            <a:srgbClr val="000000"/>
                          </a:solidFill>
                          <a:latin typeface="Calibri"/>
                        </a:rPr>
                        <a:t>Hirect</a:t>
                      </a:r>
                      <a:endParaRPr lang="en-US" sz="1000" b="0" i="0" u="none" strike="noStrike" dirty="0">
                        <a:solidFill>
                          <a:srgbClr val="000000"/>
                        </a:solidFill>
                        <a:latin typeface="Calibri"/>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a:solidFill>
                            <a:srgbClr val="000000"/>
                          </a:solidFill>
                          <a:latin typeface="Calibri"/>
                        </a:rPr>
                        <a:t>7200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a:solidFill>
                            <a:srgbClr val="000000"/>
                          </a:solidFill>
                          <a:latin typeface="Calibri"/>
                        </a:rPr>
                        <a:t>14400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461779">
                <a:tc>
                  <a:txBody>
                    <a:bodyPr/>
                    <a:lstStyle/>
                    <a:p>
                      <a:pPr algn="ctr" fontAlgn="ctr"/>
                      <a:r>
                        <a:rPr lang="en-US" sz="1000" b="1" i="0" u="none" strike="noStrike">
                          <a:solidFill>
                            <a:srgbClr val="000000"/>
                          </a:solidFill>
                          <a:latin typeface="Calibri"/>
                        </a:rPr>
                        <a:t>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FF0000"/>
                          </a:solidFill>
                          <a:latin typeface="Calibri"/>
                        </a:rPr>
                        <a:t>UF Diodes Modules FRED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000" b="0" i="0" u="none" strike="noStrike">
                          <a:solidFill>
                            <a:srgbClr val="FF0000"/>
                          </a:solidFill>
                          <a:latin typeface="Calibri"/>
                        </a:rPr>
                        <a:t>2x 99A, 1200V, trr = 40n</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FF0000"/>
                          </a:solidFill>
                          <a:latin typeface="Calibri"/>
                        </a:rPr>
                        <a:t>D1, D2, D3, D4, D5, D6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FF0000"/>
                          </a:solidFill>
                          <a:latin typeface="Calibri"/>
                        </a:rPr>
                        <a:t>IXYS</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FF0000"/>
                          </a:solidFill>
                          <a:latin typeface="Calibri"/>
                        </a:rPr>
                        <a:t>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FF0000"/>
                          </a:solidFill>
                          <a:latin typeface="Calibri"/>
                        </a:rPr>
                        <a:t>DSEI- 2x 101-12A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1500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9000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890">
                <a:tc>
                  <a:txBody>
                    <a:bodyPr/>
                    <a:lstStyle/>
                    <a:p>
                      <a:pPr algn="ctr" fontAlgn="ctr"/>
                      <a:r>
                        <a:rPr lang="en-US" sz="1000" b="1" i="0" u="none" strike="noStrike">
                          <a:solidFill>
                            <a:srgbClr val="000000"/>
                          </a:solidFill>
                          <a:latin typeface="Calibri"/>
                        </a:rPr>
                        <a:t>7</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DC Filter Choke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1 mH, 32A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Ldc1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dirty="0" err="1">
                          <a:solidFill>
                            <a:srgbClr val="000000"/>
                          </a:solidFill>
                          <a:latin typeface="Calibri"/>
                        </a:rPr>
                        <a:t>Hirect</a:t>
                      </a:r>
                      <a:endParaRPr lang="en-US" sz="1000" b="0" i="0" u="none" strike="noStrike" dirty="0">
                        <a:solidFill>
                          <a:srgbClr val="000000"/>
                        </a:solidFill>
                        <a:latin typeface="Calibri"/>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dirty="0">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dirty="0">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a:solidFill>
                            <a:srgbClr val="000000"/>
                          </a:solidFill>
                          <a:latin typeface="Calibri"/>
                        </a:rPr>
                        <a:t>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461779">
                <a:tc>
                  <a:txBody>
                    <a:bodyPr/>
                    <a:lstStyle/>
                    <a:p>
                      <a:pPr algn="ctr" fontAlgn="ctr"/>
                      <a:r>
                        <a:rPr lang="en-US" sz="1000" b="1" i="0" u="none" strike="noStrike">
                          <a:solidFill>
                            <a:srgbClr val="000000"/>
                          </a:solidFill>
                          <a:latin typeface="Calibri"/>
                        </a:rPr>
                        <a:t>8</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FF0000"/>
                          </a:solidFill>
                          <a:latin typeface="Calibri"/>
                        </a:rPr>
                        <a:t>UF Diodes Modules FRED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000" b="0" i="0" u="none" strike="noStrike">
                          <a:solidFill>
                            <a:srgbClr val="FF0000"/>
                          </a:solidFill>
                          <a:latin typeface="Calibri"/>
                        </a:rPr>
                        <a:t>2x 123A, 200V, trr = 50nS</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FF0000"/>
                          </a:solidFill>
                          <a:latin typeface="Calibri"/>
                        </a:rPr>
                        <a:t>D1, D2, D3, D4, D5, D6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FF0000"/>
                          </a:solidFill>
                          <a:latin typeface="Calibri"/>
                        </a:rPr>
                        <a:t>IXYS</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FF0000"/>
                          </a:solidFill>
                          <a:latin typeface="Calibri"/>
                        </a:rPr>
                        <a:t>60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FF0000"/>
                          </a:solidFill>
                          <a:latin typeface="Calibri"/>
                        </a:rPr>
                        <a:t>DSEI-2x 121-02A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FF0000"/>
                          </a:solidFill>
                          <a:latin typeface="Calibri"/>
                        </a:rPr>
                        <a:t>1300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78000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890">
                <a:tc>
                  <a:txBody>
                    <a:bodyPr/>
                    <a:lstStyle/>
                    <a:p>
                      <a:pPr algn="ctr" fontAlgn="ctr"/>
                      <a:r>
                        <a:rPr lang="en-US" sz="1000" b="1" i="0" u="none" strike="noStrike">
                          <a:solidFill>
                            <a:srgbClr val="000000"/>
                          </a:solidFill>
                          <a:latin typeface="Calibri"/>
                        </a:rPr>
                        <a:t>9</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FF0000"/>
                          </a:solidFill>
                          <a:latin typeface="Calibri"/>
                        </a:rPr>
                        <a:t>DC Filter Choke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FF0000"/>
                          </a:solidFill>
                          <a:latin typeface="Calibri"/>
                        </a:rPr>
                        <a:t>20µH, 48A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FF0000"/>
                          </a:solidFill>
                          <a:latin typeface="Calibri"/>
                        </a:rPr>
                        <a:t>Ldc2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FF0000"/>
                          </a:solidFill>
                          <a:latin typeface="Calibri"/>
                        </a:rPr>
                        <a:t>Hirect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FF0000"/>
                          </a:solidFill>
                          <a:latin typeface="Calibri"/>
                        </a:rPr>
                        <a:t>10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dirty="0">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dirty="0">
                          <a:solidFill>
                            <a:srgbClr val="000000"/>
                          </a:solidFill>
                          <a:latin typeface="Calibri"/>
                        </a:rPr>
                        <a:t>1863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dirty="0">
                          <a:solidFill>
                            <a:srgbClr val="000000"/>
                          </a:solidFill>
                          <a:latin typeface="Calibri"/>
                        </a:rPr>
                        <a:t>18630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692668">
                <a:tc>
                  <a:txBody>
                    <a:bodyPr/>
                    <a:lstStyle/>
                    <a:p>
                      <a:pPr algn="ctr" fontAlgn="ctr"/>
                      <a:r>
                        <a:rPr lang="en-US" sz="1000" b="1" i="0" u="none" strike="noStrike">
                          <a:solidFill>
                            <a:srgbClr val="000000"/>
                          </a:solidFill>
                          <a:latin typeface="Calibri"/>
                        </a:rPr>
                        <a:t>10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DC Link Capacitor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2200µF, 63Vdc</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C1, C2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Alcon,  Electronicon, </a:t>
                      </a:r>
                      <a:r>
                        <a:rPr lang="en-US" sz="1000" b="1" i="0" u="none" strike="noStrike">
                          <a:solidFill>
                            <a:srgbClr val="000000"/>
                          </a:solidFill>
                          <a:latin typeface="Calibri"/>
                        </a:rPr>
                        <a:t>KEMET</a:t>
                      </a:r>
                      <a:endParaRPr lang="en-US" sz="1000" b="0" i="0" u="none" strike="noStrike">
                        <a:solidFill>
                          <a:srgbClr val="000000"/>
                        </a:solidFill>
                        <a:latin typeface="Calibri"/>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PEH169MA422VMB2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1,425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28500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21</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743200" y="59278"/>
            <a:ext cx="2493055" cy="369332"/>
          </a:xfrm>
          <a:prstGeom prst="rect">
            <a:avLst/>
          </a:prstGeom>
          <a:noFill/>
        </p:spPr>
        <p:txBody>
          <a:bodyPr wrap="none" rtlCol="0">
            <a:spAutoFit/>
          </a:bodyPr>
          <a:lstStyle/>
          <a:p>
            <a:r>
              <a:rPr lang="en-US" dirty="0" smtClean="0">
                <a:latin typeface="Arial" pitchFamily="34" charset="0"/>
                <a:cs typeface="Arial" pitchFamily="34" charset="0"/>
              </a:rPr>
              <a:t>Monorail APS BOM 02</a:t>
            </a:r>
            <a:endParaRPr lang="en-US" dirty="0">
              <a:latin typeface="Arial" pitchFamily="34" charset="0"/>
              <a:cs typeface="Arial" pitchFamily="34" charset="0"/>
            </a:endParaRPr>
          </a:p>
        </p:txBody>
      </p:sp>
      <p:graphicFrame>
        <p:nvGraphicFramePr>
          <p:cNvPr id="9" name="Table 8"/>
          <p:cNvGraphicFramePr>
            <a:graphicFrameLocks noGrp="1"/>
          </p:cNvGraphicFramePr>
          <p:nvPr/>
        </p:nvGraphicFramePr>
        <p:xfrm>
          <a:off x="142843" y="500046"/>
          <a:ext cx="8286809" cy="4071968"/>
        </p:xfrm>
        <a:graphic>
          <a:graphicData uri="http://schemas.openxmlformats.org/drawingml/2006/table">
            <a:tbl>
              <a:tblPr/>
              <a:tblGrid>
                <a:gridCol w="697405"/>
                <a:gridCol w="974315"/>
                <a:gridCol w="1220458"/>
                <a:gridCol w="953804"/>
                <a:gridCol w="861501"/>
                <a:gridCol w="769196"/>
                <a:gridCol w="1169177"/>
                <a:gridCol w="861501"/>
                <a:gridCol w="779452"/>
              </a:tblGrid>
              <a:tr h="239528">
                <a:tc>
                  <a:txBody>
                    <a:bodyPr/>
                    <a:lstStyle/>
                    <a:p>
                      <a:pPr algn="ctr" fontAlgn="ctr"/>
                      <a:r>
                        <a:rPr lang="en-US" sz="1000" b="1" i="0" u="none" strike="noStrike" dirty="0" err="1">
                          <a:solidFill>
                            <a:srgbClr val="000000"/>
                          </a:solidFill>
                          <a:latin typeface="Calibri"/>
                        </a:rPr>
                        <a:t>Sr</a:t>
                      </a:r>
                      <a:r>
                        <a:rPr lang="en-US" sz="1000" b="1" i="0" u="none" strike="noStrike" dirty="0">
                          <a:solidFill>
                            <a:srgbClr val="000000"/>
                          </a:solidFill>
                          <a:latin typeface="Calibri"/>
                        </a:rPr>
                        <a:t> No.</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Part Description</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Part Rating</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latin typeface="Calibri"/>
                        </a:rPr>
                        <a:t>Ckt</a:t>
                      </a:r>
                      <a:r>
                        <a:rPr lang="en-US" sz="1000" b="1" i="0" u="none" strike="noStrike" dirty="0">
                          <a:solidFill>
                            <a:srgbClr val="000000"/>
                          </a:solidFill>
                          <a:latin typeface="Calibri"/>
                        </a:rPr>
                        <a:t>. Ref. no.</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Make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Qty</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PART NAME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cost/ unit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cost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9528">
                <a:tc>
                  <a:txBody>
                    <a:bodyPr/>
                    <a:lstStyle/>
                    <a:p>
                      <a:pPr algn="ctr" fontAlgn="ctr"/>
                      <a:r>
                        <a:rPr lang="en-US" sz="1000" b="1" i="0" u="none" strike="noStrike">
                          <a:solidFill>
                            <a:srgbClr val="000000"/>
                          </a:solidFill>
                          <a:latin typeface="Calibri"/>
                        </a:rPr>
                        <a:t>11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IGBT Module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 300A 1700V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M1,M2, M3,M4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Semikron</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SKM300GB17E4H16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13,287</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26574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18582">
                <a:tc>
                  <a:txBody>
                    <a:bodyPr/>
                    <a:lstStyle/>
                    <a:p>
                      <a:pPr algn="ctr" fontAlgn="ctr"/>
                      <a:r>
                        <a:rPr lang="en-US" sz="1000" b="1" i="0" u="none" strike="noStrike">
                          <a:solidFill>
                            <a:srgbClr val="000000"/>
                          </a:solidFill>
                          <a:latin typeface="Calibri"/>
                        </a:rPr>
                        <a:t>11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IGBT Module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 300A 1700V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M1,M2, M3,M4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INFINEON (alternative to SKM300...)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FF300R17KE4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11,348</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22696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9528">
                <a:tc>
                  <a:txBody>
                    <a:bodyPr/>
                    <a:lstStyle/>
                    <a:p>
                      <a:pPr algn="ctr" fontAlgn="ctr"/>
                      <a:r>
                        <a:rPr lang="en-US" sz="1000" b="1" i="0" u="none" strike="noStrike">
                          <a:solidFill>
                            <a:srgbClr val="000000"/>
                          </a:solidFill>
                          <a:latin typeface="Calibri"/>
                        </a:rPr>
                        <a:t>12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IGBT Driver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To drive 300A/1700V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Dr1,Dr2,Dr3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PI- Arihant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2AP0108 (pp PCB)</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5155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15465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9528">
                <a:tc>
                  <a:txBody>
                    <a:bodyPr/>
                    <a:lstStyle/>
                    <a:p>
                      <a:pPr algn="ctr" fontAlgn="ctr"/>
                      <a:r>
                        <a:rPr lang="en-US" sz="1000" b="1" i="0" u="none" strike="noStrike">
                          <a:solidFill>
                            <a:srgbClr val="000000"/>
                          </a:solidFill>
                          <a:latin typeface="Calibri"/>
                        </a:rPr>
                        <a:t>13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AC Filter Choke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0.85mH, 32A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dirty="0">
                          <a:solidFill>
                            <a:srgbClr val="000000"/>
                          </a:solidFill>
                          <a:latin typeface="Calibri"/>
                        </a:rPr>
                        <a:t>Lsin</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Hirect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3 phase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a:solidFill>
                            <a:srgbClr val="000000"/>
                          </a:solidFill>
                          <a:latin typeface="Calibri"/>
                        </a:rPr>
                        <a:t>9115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a:solidFill>
                            <a:srgbClr val="000000"/>
                          </a:solidFill>
                          <a:latin typeface="Calibri"/>
                        </a:rPr>
                        <a:t>9115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479054">
                <a:tc>
                  <a:txBody>
                    <a:bodyPr/>
                    <a:lstStyle/>
                    <a:p>
                      <a:pPr algn="ctr" fontAlgn="ctr"/>
                      <a:r>
                        <a:rPr lang="en-US" sz="1000" b="1" i="0" u="none" strike="noStrike">
                          <a:solidFill>
                            <a:srgbClr val="000000"/>
                          </a:solidFill>
                          <a:latin typeface="Calibri"/>
                        </a:rPr>
                        <a:t>14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AC Filter Capacitor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30µF 600Vdc</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Cf</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Ducati  </a:t>
                      </a:r>
                      <a:r>
                        <a:rPr lang="en-US" sz="1000" b="0" i="0" u="none" strike="noStrike" dirty="0" err="1">
                          <a:solidFill>
                            <a:srgbClr val="000000"/>
                          </a:solidFill>
                          <a:latin typeface="Calibri"/>
                        </a:rPr>
                        <a:t>Electronicon</a:t>
                      </a:r>
                      <a:endParaRPr lang="en-US" sz="1000" b="0" i="0" u="none" strike="noStrike" dirty="0">
                        <a:solidFill>
                          <a:srgbClr val="000000"/>
                        </a:solidFill>
                        <a:latin typeface="Calibri"/>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Star Connected</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1172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3516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9054">
                <a:tc>
                  <a:txBody>
                    <a:bodyPr/>
                    <a:lstStyle/>
                    <a:p>
                      <a:pPr algn="ctr" fontAlgn="ctr"/>
                      <a:r>
                        <a:rPr lang="en-US" sz="1000" b="1" i="0" u="none" strike="noStrike">
                          <a:solidFill>
                            <a:srgbClr val="000000"/>
                          </a:solidFill>
                          <a:latin typeface="Calibri"/>
                        </a:rPr>
                        <a:t>15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DC Link Capacitor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215µF, 1100Vdc</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C1, C2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Alcon,  </a:t>
                      </a:r>
                      <a:r>
                        <a:rPr lang="en-US" sz="1000" b="1" i="0" u="none" strike="noStrike" dirty="0" err="1">
                          <a:solidFill>
                            <a:srgbClr val="000000"/>
                          </a:solidFill>
                          <a:latin typeface="Calibri"/>
                        </a:rPr>
                        <a:t>Electronicon</a:t>
                      </a:r>
                      <a:endParaRPr lang="en-US" sz="1000" b="0" i="0" u="none" strike="noStrike" dirty="0">
                        <a:solidFill>
                          <a:srgbClr val="000000"/>
                        </a:solidFill>
                        <a:latin typeface="Calibri"/>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E66.R75-224W20 (Hermetic sealing)</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4177</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8354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9054">
                <a:tc>
                  <a:txBody>
                    <a:bodyPr/>
                    <a:lstStyle/>
                    <a:p>
                      <a:pPr algn="ctr" fontAlgn="ctr"/>
                      <a:r>
                        <a:rPr lang="en-US" sz="1000" b="1" i="0" u="none" strike="noStrike">
                          <a:solidFill>
                            <a:srgbClr val="000000"/>
                          </a:solidFill>
                          <a:latin typeface="Calibri"/>
                        </a:rPr>
                        <a:t>16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err="1">
                          <a:solidFill>
                            <a:srgbClr val="000000"/>
                          </a:solidFill>
                          <a:latin typeface="Calibri"/>
                        </a:rPr>
                        <a:t>ZigZag</a:t>
                      </a:r>
                      <a:r>
                        <a:rPr lang="en-US" sz="1000" b="0" i="0" u="none" strike="noStrike" dirty="0">
                          <a:solidFill>
                            <a:srgbClr val="000000"/>
                          </a:solidFill>
                          <a:latin typeface="Calibri"/>
                        </a:rPr>
                        <a:t> Transformer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10An</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ZZ</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a:solidFill>
                            <a:srgbClr val="000000"/>
                          </a:solidFill>
                          <a:latin typeface="Calibri"/>
                        </a:rPr>
                        <a:t>Hirect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0" i="0" u="none" strike="noStrike" dirty="0">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dirty="0">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a:solidFill>
                            <a:srgbClr val="000000"/>
                          </a:solidFill>
                          <a:latin typeface="Calibri"/>
                        </a:rPr>
                        <a:t>12255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000" b="1" i="0" u="none" strike="noStrike">
                          <a:solidFill>
                            <a:srgbClr val="000000"/>
                          </a:solidFill>
                          <a:latin typeface="Calibri"/>
                        </a:rPr>
                        <a:t>12255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239528">
                <a:tc>
                  <a:txBody>
                    <a:bodyPr/>
                    <a:lstStyle/>
                    <a:p>
                      <a:pPr algn="ctr" fontAlgn="ctr"/>
                      <a:r>
                        <a:rPr lang="en-US" sz="1000" b="1" i="0" u="none" strike="noStrike">
                          <a:solidFill>
                            <a:srgbClr val="000000"/>
                          </a:solidFill>
                          <a:latin typeface="Calibri"/>
                        </a:rPr>
                        <a:t>17</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Battery Charger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24Vdc 1000W</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BC</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Meanwell</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PB-1000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20,000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20000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9528">
                <a:tc>
                  <a:txBody>
                    <a:bodyPr/>
                    <a:lstStyle/>
                    <a:p>
                      <a:pPr algn="ctr" fontAlgn="ctr"/>
                      <a:r>
                        <a:rPr lang="en-US" sz="1000" b="1" i="0" u="none" strike="noStrike">
                          <a:solidFill>
                            <a:srgbClr val="000000"/>
                          </a:solidFill>
                          <a:latin typeface="Calibri"/>
                        </a:rPr>
                        <a:t>18</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Controller PCB</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PCB1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Hirect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dirty="0">
                          <a:solidFill>
                            <a:srgbClr val="000000"/>
                          </a:solidFill>
                          <a:latin typeface="Calibri"/>
                        </a:rPr>
                        <a:t>HRT 1302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1"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1" i="0" u="none" strike="noStrike">
                          <a:solidFill>
                            <a:srgbClr val="000000"/>
                          </a:solidFill>
                          <a:latin typeface="Calibri"/>
                        </a:rPr>
                        <a:t>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239528">
                <a:tc>
                  <a:txBody>
                    <a:bodyPr/>
                    <a:lstStyle/>
                    <a:p>
                      <a:pPr algn="ctr" fontAlgn="ctr"/>
                      <a:r>
                        <a:rPr lang="en-US" sz="1000" b="1" i="0" u="none" strike="noStrike">
                          <a:solidFill>
                            <a:srgbClr val="000000"/>
                          </a:solidFill>
                          <a:latin typeface="Calibri"/>
                        </a:rPr>
                        <a:t>19</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Interface PCB</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PCB2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Hirect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HRT 1301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1" i="0" u="none" strike="noStrike" dirty="0">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1" i="0" u="none" strike="noStrike" dirty="0">
                          <a:solidFill>
                            <a:srgbClr val="000000"/>
                          </a:solidFill>
                          <a:latin typeface="Calibri"/>
                        </a:rPr>
                        <a:t>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239528">
                <a:tc>
                  <a:txBody>
                    <a:bodyPr/>
                    <a:lstStyle/>
                    <a:p>
                      <a:pPr algn="ctr" fontAlgn="ctr"/>
                      <a:r>
                        <a:rPr lang="en-US" sz="1000" b="1" i="0" u="none" strike="noStrike">
                          <a:solidFill>
                            <a:srgbClr val="000000"/>
                          </a:solidFill>
                          <a:latin typeface="Calibri"/>
                        </a:rPr>
                        <a:t>20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Panel</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Hirect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a:solidFill>
                            <a:srgbClr val="000000"/>
                          </a:solidFill>
                          <a:latin typeface="Calibri"/>
                        </a:rPr>
                        <a:t>Similar to Scomi-SMA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1" i="0" u="none" strike="noStrike" dirty="0">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1" i="0" u="none" strike="noStrike" dirty="0">
                          <a:solidFill>
                            <a:srgbClr val="000000"/>
                          </a:solidFill>
                          <a:latin typeface="Calibri"/>
                        </a:rPr>
                        <a:t>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bl>
          </a:graphicData>
        </a:graphic>
      </p:graphicFrame>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22</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786050" y="47647"/>
            <a:ext cx="2493055" cy="369332"/>
          </a:xfrm>
          <a:prstGeom prst="rect">
            <a:avLst/>
          </a:prstGeom>
          <a:noFill/>
        </p:spPr>
        <p:txBody>
          <a:bodyPr wrap="none" rtlCol="0">
            <a:spAutoFit/>
          </a:bodyPr>
          <a:lstStyle/>
          <a:p>
            <a:r>
              <a:rPr lang="en-US" dirty="0" smtClean="0">
                <a:latin typeface="Arial" pitchFamily="34" charset="0"/>
                <a:cs typeface="Arial" pitchFamily="34" charset="0"/>
              </a:rPr>
              <a:t>Monorail APS BOM 03</a:t>
            </a:r>
            <a:endParaRPr lang="en-US" dirty="0">
              <a:latin typeface="Arial" pitchFamily="34" charset="0"/>
              <a:cs typeface="Arial" pitchFamily="34" charset="0"/>
            </a:endParaRPr>
          </a:p>
        </p:txBody>
      </p:sp>
      <p:graphicFrame>
        <p:nvGraphicFramePr>
          <p:cNvPr id="9" name="Table 8"/>
          <p:cNvGraphicFramePr>
            <a:graphicFrameLocks noGrp="1"/>
          </p:cNvGraphicFramePr>
          <p:nvPr/>
        </p:nvGraphicFramePr>
        <p:xfrm>
          <a:off x="142844" y="504844"/>
          <a:ext cx="8286807" cy="4067167"/>
        </p:xfrm>
        <a:graphic>
          <a:graphicData uri="http://schemas.openxmlformats.org/drawingml/2006/table">
            <a:tbl>
              <a:tblPr/>
              <a:tblGrid>
                <a:gridCol w="697404"/>
                <a:gridCol w="974315"/>
                <a:gridCol w="1220458"/>
                <a:gridCol w="953804"/>
                <a:gridCol w="861500"/>
                <a:gridCol w="769197"/>
                <a:gridCol w="1169178"/>
                <a:gridCol w="861500"/>
                <a:gridCol w="779451"/>
              </a:tblGrid>
              <a:tr h="271145">
                <a:tc>
                  <a:txBody>
                    <a:bodyPr/>
                    <a:lstStyle/>
                    <a:p>
                      <a:pPr algn="ctr" fontAlgn="ctr"/>
                      <a:r>
                        <a:rPr lang="en-US" sz="1000" b="1" i="0" u="none" strike="noStrike" dirty="0" err="1">
                          <a:solidFill>
                            <a:srgbClr val="000000"/>
                          </a:solidFill>
                          <a:latin typeface="Calibri"/>
                        </a:rPr>
                        <a:t>Sr</a:t>
                      </a:r>
                      <a:r>
                        <a:rPr lang="en-US" sz="1000" b="1" i="0" u="none" strike="noStrike" dirty="0">
                          <a:solidFill>
                            <a:srgbClr val="000000"/>
                          </a:solidFill>
                          <a:latin typeface="Calibri"/>
                        </a:rPr>
                        <a:t> No.</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Part Description</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Part Rating</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Ckt. Ref. no.</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Make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Qty</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PART NAME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cost/ unit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cost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2288">
                <a:tc>
                  <a:txBody>
                    <a:bodyPr/>
                    <a:lstStyle/>
                    <a:p>
                      <a:pPr algn="ctr" fontAlgn="ctr"/>
                      <a:r>
                        <a:rPr lang="en-US" sz="1000" b="1" i="0" u="none" strike="noStrike" dirty="0">
                          <a:solidFill>
                            <a:srgbClr val="000000"/>
                          </a:solidFill>
                          <a:latin typeface="Calibri"/>
                        </a:rPr>
                        <a:t>21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Input 750Vdc, 2w-Connector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dirty="0">
                          <a:solidFill>
                            <a:srgbClr val="000000"/>
                          </a:solidFill>
                          <a:latin typeface="Calibri"/>
                        </a:rPr>
                        <a:t>200A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a:solidFill>
                            <a:srgbClr val="000000"/>
                          </a:solidFill>
                          <a:latin typeface="Calibri"/>
                        </a:rPr>
                        <a:t>X1:1 &amp; X1:2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a:solidFill>
                            <a:srgbClr val="000000"/>
                          </a:solidFill>
                          <a:latin typeface="Calibri"/>
                        </a:rPr>
                        <a:t>Harting</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dirty="0">
                          <a:solidFill>
                            <a:srgbClr val="000000"/>
                          </a:solidFill>
                          <a:latin typeface="Calibri"/>
                        </a:rPr>
                        <a:t>GP 2 pole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1"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1" i="0" u="none" strike="noStrike">
                          <a:solidFill>
                            <a:srgbClr val="000000"/>
                          </a:solidFill>
                          <a:latin typeface="Calibri"/>
                        </a:rPr>
                        <a:t>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542288">
                <a:tc>
                  <a:txBody>
                    <a:bodyPr/>
                    <a:lstStyle/>
                    <a:p>
                      <a:pPr algn="ctr" fontAlgn="ctr"/>
                      <a:r>
                        <a:rPr lang="en-US" sz="1000" b="1" i="0" u="none" strike="noStrike">
                          <a:solidFill>
                            <a:srgbClr val="000000"/>
                          </a:solidFill>
                          <a:latin typeface="Calibri"/>
                        </a:rPr>
                        <a:t>22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Input HRC Fuse &amp; Fuse Holder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125A, 1000Vdc</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F1, F2: pair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Siemens</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 pole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19633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19633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2288">
                <a:tc>
                  <a:txBody>
                    <a:bodyPr/>
                    <a:lstStyle/>
                    <a:p>
                      <a:pPr algn="ctr" fontAlgn="ctr"/>
                      <a:r>
                        <a:rPr lang="en-US" sz="1000" b="1" i="0" u="none" strike="noStrike">
                          <a:solidFill>
                            <a:srgbClr val="000000"/>
                          </a:solidFill>
                          <a:latin typeface="Calibri"/>
                        </a:rPr>
                        <a:t>23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Non-Fused Isolator: 2pole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a:solidFill>
                            <a:srgbClr val="000000"/>
                          </a:solidFill>
                          <a:latin typeface="Calibri"/>
                        </a:rPr>
                        <a:t>160A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dirty="0">
                          <a:solidFill>
                            <a:srgbClr val="000000"/>
                          </a:solidFill>
                          <a:latin typeface="Calibri"/>
                        </a:rPr>
                        <a:t>SW1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dirty="0" err="1">
                          <a:solidFill>
                            <a:srgbClr val="000000"/>
                          </a:solidFill>
                          <a:latin typeface="Calibri"/>
                        </a:rPr>
                        <a:t>Schaltbau</a:t>
                      </a:r>
                      <a:endParaRPr lang="en-US" sz="1000" b="0" i="0" u="none" strike="noStrike" dirty="0">
                        <a:solidFill>
                          <a:srgbClr val="000000"/>
                        </a:solidFill>
                        <a:latin typeface="Calibri"/>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a:solidFill>
                            <a:srgbClr val="000000"/>
                          </a:solidFill>
                          <a:latin typeface="Calibri"/>
                        </a:rPr>
                        <a:t>DC Contactor, 24Vdc Coil</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1"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1" i="0" u="none" strike="noStrike">
                          <a:solidFill>
                            <a:srgbClr val="000000"/>
                          </a:solidFill>
                          <a:latin typeface="Calibri"/>
                        </a:rPr>
                        <a:t>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542288">
                <a:tc>
                  <a:txBody>
                    <a:bodyPr/>
                    <a:lstStyle/>
                    <a:p>
                      <a:pPr algn="ctr" fontAlgn="ctr"/>
                      <a:r>
                        <a:rPr lang="en-US" sz="1000" b="1" i="0" u="none" strike="noStrike">
                          <a:solidFill>
                            <a:srgbClr val="000000"/>
                          </a:solidFill>
                          <a:latin typeface="Calibri"/>
                        </a:rPr>
                        <a:t>24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Inverter output MCB</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50A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MCB1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Schneider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3 pole, 440V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6900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6900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1145">
                <a:tc>
                  <a:txBody>
                    <a:bodyPr/>
                    <a:lstStyle/>
                    <a:p>
                      <a:pPr algn="ctr" fontAlgn="ctr"/>
                      <a:r>
                        <a:rPr lang="en-US" sz="1000" b="1" i="0" u="none" strike="noStrike">
                          <a:solidFill>
                            <a:srgbClr val="000000"/>
                          </a:solidFill>
                          <a:latin typeface="Calibri"/>
                        </a:rPr>
                        <a:t>25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Z Trafo input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10A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ZZ-MCB</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Schneider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3 pole, 440V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4381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4381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1145">
                <a:tc>
                  <a:txBody>
                    <a:bodyPr/>
                    <a:lstStyle/>
                    <a:p>
                      <a:pPr algn="ctr" fontAlgn="ctr"/>
                      <a:r>
                        <a:rPr lang="en-US" sz="1000" b="1" i="0" u="none" strike="noStrike">
                          <a:solidFill>
                            <a:srgbClr val="000000"/>
                          </a:solidFill>
                          <a:latin typeface="Calibri"/>
                        </a:rPr>
                        <a:t>26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Z Trafo N</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20A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ZZ-N MCB</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Schneider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1 pole, 250V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1020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1020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1145">
                <a:tc>
                  <a:txBody>
                    <a:bodyPr/>
                    <a:lstStyle/>
                    <a:p>
                      <a:pPr algn="ctr" fontAlgn="ctr"/>
                      <a:r>
                        <a:rPr lang="en-US" sz="1000" b="1" i="0" u="none" strike="noStrike">
                          <a:solidFill>
                            <a:srgbClr val="000000"/>
                          </a:solidFill>
                          <a:latin typeface="Calibri"/>
                        </a:rPr>
                        <a:t>27</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Bus Control</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63A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K1, K2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Schneider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3 pole Contactor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12912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25824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1145">
                <a:tc>
                  <a:txBody>
                    <a:bodyPr/>
                    <a:lstStyle/>
                    <a:p>
                      <a:pPr algn="ctr" fontAlgn="ctr"/>
                      <a:r>
                        <a:rPr lang="en-US" sz="1000" b="1" i="0" u="none" strike="noStrike">
                          <a:solidFill>
                            <a:srgbClr val="000000"/>
                          </a:solidFill>
                          <a:latin typeface="Calibri"/>
                        </a:rPr>
                        <a:t>28</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Air Compress</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20A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MCB2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Schneider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3 pole, 440V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4233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4233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1145">
                <a:tc>
                  <a:txBody>
                    <a:bodyPr/>
                    <a:lstStyle/>
                    <a:p>
                      <a:pPr algn="ctr" fontAlgn="ctr"/>
                      <a:r>
                        <a:rPr lang="en-US" sz="1000" b="1" i="0" u="none" strike="noStrike">
                          <a:solidFill>
                            <a:srgbClr val="000000"/>
                          </a:solidFill>
                          <a:latin typeface="Calibri"/>
                        </a:rPr>
                        <a:t>29</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APS Fan 1, 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MCB3, MCB4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Schneider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3 pole, 440V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4448</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8896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1145">
                <a:tc>
                  <a:txBody>
                    <a:bodyPr/>
                    <a:lstStyle/>
                    <a:p>
                      <a:pPr algn="ctr" fontAlgn="ctr"/>
                      <a:r>
                        <a:rPr lang="en-US" sz="1000" b="1" i="0" u="none" strike="noStrike">
                          <a:solidFill>
                            <a:srgbClr val="000000"/>
                          </a:solidFill>
                          <a:latin typeface="Calibri"/>
                        </a:rPr>
                        <a:t>30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Cooling Pump</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6A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MCB5, MCB6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Schneider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3 pole, 440V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4520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9040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23</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936201" y="0"/>
            <a:ext cx="2493055" cy="369332"/>
          </a:xfrm>
          <a:prstGeom prst="rect">
            <a:avLst/>
          </a:prstGeom>
          <a:noFill/>
        </p:spPr>
        <p:txBody>
          <a:bodyPr wrap="none" rtlCol="0">
            <a:spAutoFit/>
          </a:bodyPr>
          <a:lstStyle/>
          <a:p>
            <a:r>
              <a:rPr lang="en-US" dirty="0" smtClean="0">
                <a:latin typeface="Arial" pitchFamily="34" charset="0"/>
                <a:cs typeface="Arial" pitchFamily="34" charset="0"/>
              </a:rPr>
              <a:t>Monorail APS BOM 04</a:t>
            </a:r>
            <a:endParaRPr lang="en-US" dirty="0">
              <a:latin typeface="Arial" pitchFamily="34" charset="0"/>
              <a:cs typeface="Arial" pitchFamily="34" charset="0"/>
            </a:endParaRPr>
          </a:p>
        </p:txBody>
      </p:sp>
      <p:graphicFrame>
        <p:nvGraphicFramePr>
          <p:cNvPr id="9" name="Table 8"/>
          <p:cNvGraphicFramePr>
            <a:graphicFrameLocks noGrp="1"/>
          </p:cNvGraphicFramePr>
          <p:nvPr/>
        </p:nvGraphicFramePr>
        <p:xfrm>
          <a:off x="142845" y="457201"/>
          <a:ext cx="8286807" cy="4114810"/>
        </p:xfrm>
        <a:graphic>
          <a:graphicData uri="http://schemas.openxmlformats.org/drawingml/2006/table">
            <a:tbl>
              <a:tblPr/>
              <a:tblGrid>
                <a:gridCol w="697404"/>
                <a:gridCol w="974315"/>
                <a:gridCol w="1220458"/>
                <a:gridCol w="953804"/>
                <a:gridCol w="861501"/>
                <a:gridCol w="769196"/>
                <a:gridCol w="1169177"/>
                <a:gridCol w="861501"/>
                <a:gridCol w="779451"/>
              </a:tblGrid>
              <a:tr h="274322">
                <a:tc>
                  <a:txBody>
                    <a:bodyPr/>
                    <a:lstStyle/>
                    <a:p>
                      <a:pPr algn="ctr" fontAlgn="ctr"/>
                      <a:r>
                        <a:rPr lang="en-US" sz="1000" b="1" i="0" u="none" strike="noStrike" dirty="0" err="1">
                          <a:solidFill>
                            <a:srgbClr val="000000"/>
                          </a:solidFill>
                          <a:latin typeface="Calibri"/>
                        </a:rPr>
                        <a:t>Sr</a:t>
                      </a:r>
                      <a:r>
                        <a:rPr lang="en-US" sz="1000" b="1" i="0" u="none" strike="noStrike" dirty="0">
                          <a:solidFill>
                            <a:srgbClr val="000000"/>
                          </a:solidFill>
                          <a:latin typeface="Calibri"/>
                        </a:rPr>
                        <a:t> No.</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Part Description</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Part Rating</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Ckt. Ref. no.</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Make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Qty</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PART NAME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cost/ unit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cost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2">
                <a:tc>
                  <a:txBody>
                    <a:bodyPr/>
                    <a:lstStyle/>
                    <a:p>
                      <a:pPr algn="ctr" fontAlgn="ctr"/>
                      <a:r>
                        <a:rPr lang="en-US" sz="1000" b="1" i="0" u="none" strike="noStrike" dirty="0">
                          <a:solidFill>
                            <a:srgbClr val="000000"/>
                          </a:solidFill>
                          <a:latin typeface="Calibri"/>
                        </a:rPr>
                        <a:t>31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BC input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10A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MCB7</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Schneider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 pole, 250V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4381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4381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2">
                <a:tc>
                  <a:txBody>
                    <a:bodyPr/>
                    <a:lstStyle/>
                    <a:p>
                      <a:pPr algn="ctr" fontAlgn="ctr"/>
                      <a:r>
                        <a:rPr lang="en-US" sz="1000" b="1" i="0" u="none" strike="noStrike">
                          <a:solidFill>
                            <a:srgbClr val="000000"/>
                          </a:solidFill>
                          <a:latin typeface="Calibri"/>
                        </a:rPr>
                        <a:t>32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Blocking Diode</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500Adc</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Dp: 3parallel</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Vishay</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VS-203CNQ100PBF</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3,500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10500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8639">
                <a:tc>
                  <a:txBody>
                    <a:bodyPr/>
                    <a:lstStyle/>
                    <a:p>
                      <a:pPr algn="ctr" fontAlgn="ctr"/>
                      <a:r>
                        <a:rPr lang="en-US" sz="1000" b="1" i="0" u="none" strike="noStrike">
                          <a:solidFill>
                            <a:srgbClr val="000000"/>
                          </a:solidFill>
                          <a:latin typeface="Calibri"/>
                        </a:rPr>
                        <a:t>33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Control DC-DC Input</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5A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MCB8</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Schneider</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 pole, 250V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1020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1020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8639">
                <a:tc>
                  <a:txBody>
                    <a:bodyPr/>
                    <a:lstStyle/>
                    <a:p>
                      <a:pPr algn="ctr" fontAlgn="ctr"/>
                      <a:r>
                        <a:rPr lang="en-US" sz="1000" b="1" i="0" u="none" strike="noStrike">
                          <a:solidFill>
                            <a:srgbClr val="000000"/>
                          </a:solidFill>
                          <a:latin typeface="Calibri"/>
                        </a:rPr>
                        <a:t>34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Control Power Supply</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+24V// +15V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PSU</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Meanwell</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30W DC-DC  DDR-30G-15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1,500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3000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8639">
                <a:tc>
                  <a:txBody>
                    <a:bodyPr/>
                    <a:lstStyle/>
                    <a:p>
                      <a:pPr algn="ctr" fontAlgn="ctr"/>
                      <a:r>
                        <a:rPr lang="en-US" sz="1000" b="1" i="0" u="none" strike="noStrike">
                          <a:solidFill>
                            <a:srgbClr val="000000"/>
                          </a:solidFill>
                          <a:latin typeface="Calibri"/>
                        </a:rPr>
                        <a:t>35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Control Power Supply</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+24V// -15V</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PSU</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err="1">
                          <a:solidFill>
                            <a:srgbClr val="000000"/>
                          </a:solidFill>
                          <a:latin typeface="Calibri"/>
                        </a:rPr>
                        <a:t>Meanwell</a:t>
                      </a:r>
                      <a:endParaRPr lang="en-US" sz="1000" b="0" i="0" u="none" strike="noStrike" dirty="0">
                        <a:solidFill>
                          <a:srgbClr val="000000"/>
                        </a:solidFill>
                        <a:latin typeface="Calibri"/>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15W DC-DC  DDR15-G-15</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1,200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1200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2">
                <a:tc>
                  <a:txBody>
                    <a:bodyPr/>
                    <a:lstStyle/>
                    <a:p>
                      <a:pPr algn="ctr" fontAlgn="ctr"/>
                      <a:r>
                        <a:rPr lang="en-US" sz="1000" b="1" i="0" u="none" strike="noStrike">
                          <a:solidFill>
                            <a:srgbClr val="000000"/>
                          </a:solidFill>
                          <a:latin typeface="Calibri"/>
                        </a:rPr>
                        <a:t>36</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Heat sink assy</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804W</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HSK1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P16_300_16B</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2">
                <a:tc>
                  <a:txBody>
                    <a:bodyPr/>
                    <a:lstStyle/>
                    <a:p>
                      <a:pPr algn="ctr" fontAlgn="ctr"/>
                      <a:r>
                        <a:rPr lang="en-US" sz="1000" b="1" i="0" u="none" strike="noStrike">
                          <a:solidFill>
                            <a:srgbClr val="000000"/>
                          </a:solidFill>
                          <a:latin typeface="Calibri"/>
                        </a:rPr>
                        <a:t>37</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Heat sink assy</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804W</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HSK2</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P16_300_16B</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2">
                <a:tc>
                  <a:txBody>
                    <a:bodyPr/>
                    <a:lstStyle/>
                    <a:p>
                      <a:pPr algn="ctr" fontAlgn="ctr"/>
                      <a:r>
                        <a:rPr lang="en-US" sz="1000" b="1" i="0" u="none" strike="noStrike">
                          <a:solidFill>
                            <a:srgbClr val="000000"/>
                          </a:solidFill>
                          <a:latin typeface="Calibri"/>
                        </a:rPr>
                        <a:t>38</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Heat sink assy</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804W</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HSK3</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P16_300_16B</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2">
                <a:tc>
                  <a:txBody>
                    <a:bodyPr/>
                    <a:lstStyle/>
                    <a:p>
                      <a:pPr algn="ctr" fontAlgn="ctr"/>
                      <a:r>
                        <a:rPr lang="en-US" sz="1000" b="1" i="0" u="none" strike="noStrike">
                          <a:solidFill>
                            <a:srgbClr val="000000"/>
                          </a:solidFill>
                          <a:latin typeface="Calibri"/>
                        </a:rPr>
                        <a:t>39</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Heat sink assy</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804W</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HSK4</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P16_300_16B</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a:rPr>
                        <a:t>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8639">
                <a:tc>
                  <a:txBody>
                    <a:bodyPr/>
                    <a:lstStyle/>
                    <a:p>
                      <a:pPr algn="ctr" fontAlgn="ctr"/>
                      <a:r>
                        <a:rPr lang="en-US" sz="1000" b="1" i="0" u="none" strike="noStrike">
                          <a:solidFill>
                            <a:srgbClr val="000000"/>
                          </a:solidFill>
                          <a:latin typeface="Calibri"/>
                        </a:rPr>
                        <a:t>40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Cooling Fan</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350W</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APS_Fan1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Rosenberg</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a:rPr>
                        <a:t>1</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DKH_280-2_W.087.5FA</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a:rPr>
                        <a:t>37500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a:rPr>
                        <a:t>37500</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24</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864763" y="-18"/>
            <a:ext cx="2493055" cy="369332"/>
          </a:xfrm>
          <a:prstGeom prst="rect">
            <a:avLst/>
          </a:prstGeom>
          <a:noFill/>
        </p:spPr>
        <p:txBody>
          <a:bodyPr wrap="none" rtlCol="0">
            <a:spAutoFit/>
          </a:bodyPr>
          <a:lstStyle/>
          <a:p>
            <a:r>
              <a:rPr lang="en-US" dirty="0" smtClean="0">
                <a:latin typeface="Arial" pitchFamily="34" charset="0"/>
                <a:cs typeface="Arial" pitchFamily="34" charset="0"/>
              </a:rPr>
              <a:t>Monorail APS BOM 05</a:t>
            </a:r>
            <a:endParaRPr lang="en-US" dirty="0">
              <a:latin typeface="Arial" pitchFamily="34" charset="0"/>
              <a:cs typeface="Arial" pitchFamily="34" charset="0"/>
            </a:endParaRPr>
          </a:p>
        </p:txBody>
      </p:sp>
      <p:graphicFrame>
        <p:nvGraphicFramePr>
          <p:cNvPr id="9" name="Table 8"/>
          <p:cNvGraphicFramePr>
            <a:graphicFrameLocks noGrp="1"/>
          </p:cNvGraphicFramePr>
          <p:nvPr/>
        </p:nvGraphicFramePr>
        <p:xfrm>
          <a:off x="123812" y="496364"/>
          <a:ext cx="8305838" cy="4104937"/>
        </p:xfrm>
        <a:graphic>
          <a:graphicData uri="http://schemas.openxmlformats.org/drawingml/2006/table">
            <a:tbl>
              <a:tblPr/>
              <a:tblGrid>
                <a:gridCol w="699006"/>
                <a:gridCol w="976553"/>
                <a:gridCol w="1223262"/>
                <a:gridCol w="955994"/>
                <a:gridCol w="863477"/>
                <a:gridCol w="770963"/>
                <a:gridCol w="1171865"/>
                <a:gridCol w="863477"/>
                <a:gridCol w="781241"/>
              </a:tblGrid>
              <a:tr h="125812">
                <a:tc>
                  <a:txBody>
                    <a:bodyPr/>
                    <a:lstStyle/>
                    <a:p>
                      <a:pPr algn="ctr" fontAlgn="ctr"/>
                      <a:r>
                        <a:rPr lang="en-US" sz="800" b="1" i="0" u="none" strike="noStrike" dirty="0" err="1">
                          <a:solidFill>
                            <a:srgbClr val="000000"/>
                          </a:solidFill>
                          <a:latin typeface="Calibri"/>
                        </a:rPr>
                        <a:t>Sr</a:t>
                      </a:r>
                      <a:r>
                        <a:rPr lang="en-US" sz="800" b="1" i="0" u="none" strike="noStrike" dirty="0">
                          <a:solidFill>
                            <a:srgbClr val="000000"/>
                          </a:solidFill>
                          <a:latin typeface="Calibri"/>
                        </a:rPr>
                        <a:t> No.</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Part Description</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Part Rating</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Ckt. Ref. no.</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Make</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Qty</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PART NAME</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cost/ unit</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cost</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dirty="0">
                          <a:solidFill>
                            <a:srgbClr val="000000"/>
                          </a:solidFill>
                          <a:latin typeface="Calibri"/>
                        </a:rPr>
                        <a:t>41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Input  Power Connector</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200A male</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X1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Harting</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2</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HAN200 09140012663</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3725</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7450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a:solidFill>
                            <a:srgbClr val="000000"/>
                          </a:solidFill>
                          <a:latin typeface="Calibri"/>
                        </a:rPr>
                        <a:t>42</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Housing  for 2x HAN200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 </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X1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Harting</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HAN HPR 09400160311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3000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3000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dirty="0">
                          <a:solidFill>
                            <a:srgbClr val="000000"/>
                          </a:solidFill>
                          <a:latin typeface="Calibri"/>
                        </a:rPr>
                        <a:t>43</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Mounting Frame HAN200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latin typeface="Calibri"/>
                        </a:rPr>
                        <a:t> </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X1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Harting</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9140240303</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1300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1300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a:solidFill>
                            <a:srgbClr val="000000"/>
                          </a:solidFill>
                          <a:latin typeface="Calibri"/>
                        </a:rPr>
                        <a:t>44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Female Blank-Dummy for HAN200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latin typeface="Calibri"/>
                        </a:rPr>
                        <a:t> </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X1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Harting</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2</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9140009950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200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400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a:solidFill>
                            <a:srgbClr val="000000"/>
                          </a:solidFill>
                          <a:latin typeface="Calibri"/>
                        </a:rPr>
                        <a:t>45</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Input DC voltage Sense</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2000Vdc:50mA</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S1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LEM/ </a:t>
                      </a:r>
                      <a:r>
                        <a:rPr lang="en-US" sz="800" b="1" i="0" u="none" strike="noStrike">
                          <a:solidFill>
                            <a:srgbClr val="000000"/>
                          </a:solidFill>
                          <a:latin typeface="Calibri"/>
                        </a:rPr>
                        <a:t>Electrohms</a:t>
                      </a:r>
                      <a:endParaRPr lang="en-US" sz="800" b="0" i="0" u="none" strike="noStrike">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Hall or Linear Opto LV100-2000 / </a:t>
                      </a:r>
                      <a:r>
                        <a:rPr lang="en-US" sz="800" b="1" i="0" u="none" strike="noStrike">
                          <a:solidFill>
                            <a:srgbClr val="000000"/>
                          </a:solidFill>
                          <a:latin typeface="Calibri"/>
                        </a:rPr>
                        <a:t>VJ1K5T03</a:t>
                      </a:r>
                      <a:endParaRPr lang="en-US" sz="800" b="0" i="0" u="none" strike="noStrike">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9414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9414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a:solidFill>
                            <a:srgbClr val="000000"/>
                          </a:solidFill>
                          <a:latin typeface="Calibri"/>
                        </a:rPr>
                        <a:t>46</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Input DC Current Sense</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+/-100A: 50mA</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S2</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Electrohms</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Hall Current Sense </a:t>
                      </a:r>
                      <a:r>
                        <a:rPr lang="en-US" sz="800" b="1" i="0" u="none" strike="noStrike">
                          <a:solidFill>
                            <a:srgbClr val="000000"/>
                          </a:solidFill>
                          <a:latin typeface="Calibri"/>
                        </a:rPr>
                        <a:t>HE100T04</a:t>
                      </a:r>
                      <a:endParaRPr lang="en-US" sz="800" b="0" i="0" u="none" strike="noStrike">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1100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1100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a:solidFill>
                            <a:srgbClr val="000000"/>
                          </a:solidFill>
                          <a:latin typeface="Calibri"/>
                        </a:rPr>
                        <a:t>47</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750Vdc Inv DC Link Volt</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2000Vdc: 50mA</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S3</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LEM/ </a:t>
                      </a:r>
                      <a:r>
                        <a:rPr lang="en-US" sz="800" b="1" i="0" u="none" strike="noStrike" dirty="0" err="1">
                          <a:solidFill>
                            <a:srgbClr val="000000"/>
                          </a:solidFill>
                          <a:latin typeface="Calibri"/>
                        </a:rPr>
                        <a:t>Electrohms</a:t>
                      </a:r>
                      <a:endParaRPr lang="en-US" sz="800" b="0" i="0" u="none" strike="noStrike" dirty="0">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Hall or Linear Opto </a:t>
                      </a:r>
                      <a:r>
                        <a:rPr lang="en-US" sz="800" b="1" i="0" u="none" strike="noStrike">
                          <a:solidFill>
                            <a:srgbClr val="000000"/>
                          </a:solidFill>
                          <a:latin typeface="Calibri"/>
                        </a:rPr>
                        <a:t>VJ1K5T03</a:t>
                      </a:r>
                      <a:endParaRPr lang="en-US" sz="800" b="0" i="0" u="none" strike="noStrike">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9414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9414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7917">
                <a:tc>
                  <a:txBody>
                    <a:bodyPr/>
                    <a:lstStyle/>
                    <a:p>
                      <a:pPr algn="ctr" fontAlgn="ctr"/>
                      <a:r>
                        <a:rPr lang="en-US" sz="800" b="1" i="0" u="none" strike="noStrike">
                          <a:solidFill>
                            <a:srgbClr val="000000"/>
                          </a:solidFill>
                          <a:latin typeface="Calibri"/>
                        </a:rPr>
                        <a:t>48</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24Vdc Sense</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150V: 25mA</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S4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LEM/ </a:t>
                      </a:r>
                      <a:r>
                        <a:rPr lang="en-US" sz="800" b="1" i="0" u="none" strike="noStrike" dirty="0" err="1">
                          <a:solidFill>
                            <a:srgbClr val="000000"/>
                          </a:solidFill>
                          <a:latin typeface="Calibri"/>
                        </a:rPr>
                        <a:t>Electrohms</a:t>
                      </a:r>
                      <a:endParaRPr lang="en-US" sz="800" b="0" i="0" u="none" strike="noStrike" dirty="0">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LRM_LV25P_Hall or Linear Opto </a:t>
                      </a:r>
                      <a:r>
                        <a:rPr lang="en-US" sz="800" b="1" i="0" u="none" strike="noStrike">
                          <a:solidFill>
                            <a:srgbClr val="000000"/>
                          </a:solidFill>
                          <a:latin typeface="Calibri"/>
                        </a:rPr>
                        <a:t>VHASM150T01</a:t>
                      </a:r>
                      <a:endParaRPr lang="en-US" sz="800" b="0" i="0" u="none" strike="noStrike">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4600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4600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a:solidFill>
                            <a:srgbClr val="000000"/>
                          </a:solidFill>
                          <a:latin typeface="Calibri"/>
                        </a:rPr>
                        <a:t>49</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500Adc Load on 24V sense</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500A: 50mA</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S5</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LEM/ </a:t>
                      </a:r>
                      <a:r>
                        <a:rPr lang="en-US" sz="800" b="1" i="0" u="none" strike="noStrike" dirty="0" err="1">
                          <a:solidFill>
                            <a:srgbClr val="000000"/>
                          </a:solidFill>
                          <a:latin typeface="Calibri"/>
                        </a:rPr>
                        <a:t>Electrohms</a:t>
                      </a:r>
                      <a:endParaRPr lang="en-US" sz="800" b="0" i="0" u="none" strike="noStrike" dirty="0">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Hall Current Sense CAB500 </a:t>
                      </a:r>
                      <a:r>
                        <a:rPr lang="en-US" sz="800" b="1" i="0" u="none" strike="noStrike">
                          <a:solidFill>
                            <a:srgbClr val="000000"/>
                          </a:solidFill>
                          <a:latin typeface="Calibri"/>
                        </a:rPr>
                        <a:t>HS400T01 (OL)</a:t>
                      </a:r>
                      <a:endParaRPr lang="en-US" sz="800" b="0" i="0" u="none" strike="noStrike">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11239</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11239</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a:solidFill>
                            <a:srgbClr val="000000"/>
                          </a:solidFill>
                          <a:latin typeface="Calibri"/>
                        </a:rPr>
                        <a:t>50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Inverter Output Vac</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400V: 25mA</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S6, S7, S8</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latin typeface="Calibri"/>
                        </a:rPr>
                        <a:t>LEM/</a:t>
                      </a:r>
                      <a:r>
                        <a:rPr lang="en-US" sz="800" b="1" i="0" u="none" strike="noStrike" dirty="0" err="1">
                          <a:solidFill>
                            <a:srgbClr val="000000"/>
                          </a:solidFill>
                          <a:latin typeface="Calibri"/>
                        </a:rPr>
                        <a:t>Electrohms</a:t>
                      </a:r>
                      <a:endParaRPr lang="en-US" sz="800" b="1" i="0" u="none" strike="noStrike" dirty="0">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3</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R,Y,B </a:t>
                      </a:r>
                      <a:r>
                        <a:rPr lang="en-US" sz="800" b="0" i="0" u="none" strike="noStrike" dirty="0" err="1">
                          <a:solidFill>
                            <a:srgbClr val="000000"/>
                          </a:solidFill>
                          <a:latin typeface="Calibri"/>
                        </a:rPr>
                        <a:t>wrt</a:t>
                      </a:r>
                      <a:r>
                        <a:rPr lang="en-US" sz="800" b="0" i="0" u="none" strike="noStrike" dirty="0">
                          <a:solidFill>
                            <a:srgbClr val="000000"/>
                          </a:solidFill>
                          <a:latin typeface="Calibri"/>
                        </a:rPr>
                        <a:t> </a:t>
                      </a:r>
                      <a:r>
                        <a:rPr lang="en-US" sz="800" b="0" i="0" u="none" strike="noStrike" dirty="0" err="1">
                          <a:solidFill>
                            <a:srgbClr val="000000"/>
                          </a:solidFill>
                          <a:latin typeface="Calibri"/>
                        </a:rPr>
                        <a:t>Nzz</a:t>
                      </a:r>
                      <a:r>
                        <a:rPr lang="en-US" sz="800" b="0" i="0" u="none" strike="noStrike" dirty="0">
                          <a:solidFill>
                            <a:srgbClr val="000000"/>
                          </a:solidFill>
                          <a:latin typeface="Calibri"/>
                        </a:rPr>
                        <a:t> LV25P/</a:t>
                      </a:r>
                      <a:r>
                        <a:rPr lang="en-US" sz="800" b="1" i="0" u="none" strike="noStrike" dirty="0">
                          <a:solidFill>
                            <a:srgbClr val="000000"/>
                          </a:solidFill>
                          <a:latin typeface="Calibri"/>
                        </a:rPr>
                        <a:t>VHASM400T01</a:t>
                      </a:r>
                      <a:endParaRPr lang="en-US" sz="800" b="0" i="0" u="none" strike="noStrike" dirty="0">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4600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13800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a:solidFill>
                            <a:srgbClr val="000000"/>
                          </a:solidFill>
                          <a:latin typeface="Calibri"/>
                        </a:rPr>
                        <a:t>51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Zigzag Neutral Current</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20A: 1.00A</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S9</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AE/ </a:t>
                      </a:r>
                      <a:r>
                        <a:rPr lang="en-US" sz="800" b="0" i="0" u="none" strike="noStrike" dirty="0" err="1">
                          <a:solidFill>
                            <a:srgbClr val="000000"/>
                          </a:solidFill>
                          <a:latin typeface="Calibri"/>
                        </a:rPr>
                        <a:t>Meco</a:t>
                      </a:r>
                      <a:r>
                        <a:rPr lang="en-US" sz="800" b="0" i="0" u="none" strike="noStrike" dirty="0">
                          <a:solidFill>
                            <a:srgbClr val="000000"/>
                          </a:solidFill>
                          <a:latin typeface="Calibri"/>
                        </a:rPr>
                        <a:t>/CG</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50Hz CT</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750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750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a:solidFill>
                            <a:srgbClr val="000000"/>
                          </a:solidFill>
                          <a:latin typeface="Calibri"/>
                        </a:rPr>
                        <a:t>52</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Inverter Output Load</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50A: 50mA</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S10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LEM/ </a:t>
                      </a:r>
                      <a:r>
                        <a:rPr lang="en-US" sz="800" b="1" i="0" u="none" strike="noStrike">
                          <a:solidFill>
                            <a:srgbClr val="000000"/>
                          </a:solidFill>
                          <a:latin typeface="Calibri"/>
                        </a:rPr>
                        <a:t>Electrohms</a:t>
                      </a:r>
                      <a:endParaRPr lang="en-US" sz="800" b="0" i="0" u="none" strike="noStrike">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3</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Hall Current Sense </a:t>
                      </a:r>
                      <a:r>
                        <a:rPr lang="en-US" sz="800" b="1" i="0" u="none" strike="noStrike" dirty="0">
                          <a:solidFill>
                            <a:srgbClr val="000000"/>
                          </a:solidFill>
                          <a:latin typeface="Calibri"/>
                        </a:rPr>
                        <a:t>HE050T04 (CL)</a:t>
                      </a:r>
                      <a:endParaRPr lang="en-US" sz="800" b="0" i="0" u="none" strike="noStrike" dirty="0">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1100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3300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5812">
                <a:tc>
                  <a:txBody>
                    <a:bodyPr/>
                    <a:lstStyle/>
                    <a:p>
                      <a:pPr algn="ctr" fontAlgn="ctr"/>
                      <a:r>
                        <a:rPr lang="en-US" sz="800" b="1" i="0" u="none" strike="noStrike">
                          <a:solidFill>
                            <a:srgbClr val="000000"/>
                          </a:solidFill>
                          <a:latin typeface="Calibri"/>
                        </a:rPr>
                        <a:t>53</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IGBT Module</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 300A 1700V</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M1,M2, M3,M4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Semikron</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2</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SKM300GB17E4H16</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13,287</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26574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7917">
                <a:tc>
                  <a:txBody>
                    <a:bodyPr/>
                    <a:lstStyle/>
                    <a:p>
                      <a:pPr algn="ctr" fontAlgn="ctr"/>
                      <a:r>
                        <a:rPr lang="en-US" sz="800" b="1" i="0" u="none" strike="noStrike">
                          <a:solidFill>
                            <a:srgbClr val="000000"/>
                          </a:solidFill>
                          <a:latin typeface="Calibri"/>
                        </a:rPr>
                        <a:t>53</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IGBT Module</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 300A 1700V</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M1,M2, M3,M4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INFINEON (alternative to SKM300...)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2</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FF300R17KE4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a:rPr>
                        <a:t>11,348</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latin typeface="Calibri"/>
                        </a:rPr>
                        <a:t>22696</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5812">
                <a:tc>
                  <a:txBody>
                    <a:bodyPr/>
                    <a:lstStyle/>
                    <a:p>
                      <a:pPr algn="ctr" fontAlgn="ctr"/>
                      <a:r>
                        <a:rPr lang="en-US" sz="800" b="1" i="0" u="none" strike="noStrike">
                          <a:solidFill>
                            <a:srgbClr val="000000"/>
                          </a:solidFill>
                          <a:latin typeface="Calibri"/>
                        </a:rPr>
                        <a:t>54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IGBT Driver</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To drive 300A/ 1700V</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Dr1,Dr2, Dr3,Dr4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PI- </a:t>
                      </a:r>
                      <a:r>
                        <a:rPr lang="en-US" sz="800" b="1" i="0" u="none" strike="noStrike">
                          <a:solidFill>
                            <a:srgbClr val="000000"/>
                          </a:solidFill>
                          <a:latin typeface="Calibri"/>
                        </a:rPr>
                        <a:t>Arihant</a:t>
                      </a:r>
                      <a:endParaRPr lang="en-US" sz="800" b="0" i="0" u="none" strike="noStrike">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2</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a:rPr>
                        <a:t>2AP0108 (pp PCB)</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latin typeface="Calibri"/>
                        </a:rPr>
                        <a:t>5155</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latin typeface="Calibri"/>
                        </a:rPr>
                        <a:t>10310</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865">
                <a:tc>
                  <a:txBody>
                    <a:bodyPr/>
                    <a:lstStyle/>
                    <a:p>
                      <a:pPr algn="ctr" fontAlgn="ctr"/>
                      <a:r>
                        <a:rPr lang="en-US" sz="800" b="1" i="0" u="none" strike="noStrike">
                          <a:solidFill>
                            <a:srgbClr val="000000"/>
                          </a:solidFill>
                          <a:latin typeface="Calibri"/>
                        </a:rPr>
                        <a:t>55</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Input DC voltage Sense</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2000Vdc: 50mA</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S1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LEM/ </a:t>
                      </a:r>
                      <a:r>
                        <a:rPr lang="en-US" sz="800" b="1" i="0" u="none" strike="noStrike">
                          <a:solidFill>
                            <a:srgbClr val="000000"/>
                          </a:solidFill>
                          <a:latin typeface="Calibri"/>
                        </a:rPr>
                        <a:t>Electrohms</a:t>
                      </a:r>
                      <a:endParaRPr lang="en-US" sz="800" b="0" i="0" u="none" strike="noStrike">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1</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a:rPr>
                        <a:t>Hall or Linear Opto LV100-2000 / </a:t>
                      </a:r>
                      <a:r>
                        <a:rPr lang="en-US" sz="800" b="1" i="0" u="none" strike="noStrike">
                          <a:solidFill>
                            <a:srgbClr val="000000"/>
                          </a:solidFill>
                          <a:latin typeface="Calibri"/>
                        </a:rPr>
                        <a:t>VJ1K5T03</a:t>
                      </a:r>
                      <a:endParaRPr lang="en-US" sz="800" b="0" i="0" u="none" strike="noStrike">
                        <a:solidFill>
                          <a:srgbClr val="000000"/>
                        </a:solidFill>
                        <a:latin typeface="Calibri"/>
                      </a:endParaRP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latin typeface="Calibri"/>
                        </a:rPr>
                        <a:t>9414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latin typeface="Calibri"/>
                        </a:rPr>
                        <a:t>9414</a:t>
                      </a:r>
                    </a:p>
                  </a:txBody>
                  <a:tcPr marL="5093" marR="5093" marT="50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25</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10" name="TextBox 9"/>
          <p:cNvSpPr txBox="1"/>
          <p:nvPr/>
        </p:nvSpPr>
        <p:spPr>
          <a:xfrm>
            <a:off x="2714612" y="59278"/>
            <a:ext cx="3360920" cy="369332"/>
          </a:xfrm>
          <a:prstGeom prst="rect">
            <a:avLst/>
          </a:prstGeom>
          <a:noFill/>
        </p:spPr>
        <p:txBody>
          <a:bodyPr wrap="none" rtlCol="0">
            <a:spAutoFit/>
          </a:bodyPr>
          <a:lstStyle/>
          <a:p>
            <a:r>
              <a:rPr lang="en-US" dirty="0" smtClean="0">
                <a:latin typeface="Arial" pitchFamily="34" charset="0"/>
                <a:cs typeface="Arial" pitchFamily="34" charset="0"/>
              </a:rPr>
              <a:t>Monorail APS Completed Work</a:t>
            </a:r>
            <a:endParaRPr lang="en-US" dirty="0">
              <a:latin typeface="Arial" pitchFamily="34" charset="0"/>
              <a:cs typeface="Arial" pitchFamily="34" charset="0"/>
            </a:endParaRPr>
          </a:p>
        </p:txBody>
      </p:sp>
      <p:sp>
        <p:nvSpPr>
          <p:cNvPr id="11" name="TextBox 10"/>
          <p:cNvSpPr txBox="1"/>
          <p:nvPr/>
        </p:nvSpPr>
        <p:spPr>
          <a:xfrm>
            <a:off x="0" y="357172"/>
            <a:ext cx="8458200" cy="4647426"/>
          </a:xfrm>
          <a:prstGeom prst="rect">
            <a:avLst/>
          </a:prstGeom>
          <a:noFill/>
        </p:spPr>
        <p:txBody>
          <a:bodyPr wrap="square" rtlCol="0">
            <a:spAutoFit/>
          </a:bodyPr>
          <a:lstStyle/>
          <a:p>
            <a:pPr algn="just"/>
            <a:r>
              <a:rPr lang="en-GB" sz="1400" b="1" dirty="0" smtClean="0"/>
              <a:t>Completed Work:</a:t>
            </a:r>
            <a:endParaRPr lang="en-US" sz="1400" dirty="0" smtClean="0"/>
          </a:p>
          <a:p>
            <a:pPr lvl="0" algn="just"/>
            <a:r>
              <a:rPr lang="en-GB" sz="1400" dirty="0" smtClean="0"/>
              <a:t>1. Tested the software of 3Phase Inverter with the following control methods:</a:t>
            </a:r>
            <a:endParaRPr lang="en-US" sz="1400" dirty="0" smtClean="0"/>
          </a:p>
          <a:p>
            <a:pPr lvl="1" algn="just"/>
            <a:r>
              <a:rPr lang="en-GB" sz="1400" dirty="0" smtClean="0"/>
              <a:t>Sinusoidal PWM &amp; Space Vector PWM (SVM is preferred due wide range and fluctuations of DC Bus).</a:t>
            </a:r>
            <a:endParaRPr lang="en-US" sz="1400" dirty="0" smtClean="0"/>
          </a:p>
          <a:p>
            <a:pPr lvl="0" algn="just"/>
            <a:r>
              <a:rPr lang="en-GB" sz="1400" dirty="0" smtClean="0"/>
              <a:t>2. Tested the closed loop logic of the 3 Phase Inverter by creating virtual feedbacks in the code itself. </a:t>
            </a:r>
          </a:p>
          <a:p>
            <a:pPr lvl="0" algn="just"/>
            <a:r>
              <a:rPr lang="en-GB" sz="1400" dirty="0" smtClean="0"/>
              <a:t>(The 3 Phase Inverter’s hardware has not been tested yet). </a:t>
            </a:r>
          </a:p>
          <a:p>
            <a:pPr lvl="0" algn="just"/>
            <a:r>
              <a:rPr lang="en-GB" sz="1400" dirty="0" smtClean="0"/>
              <a:t>(Current Loop for this 3 Phase Inverter has not been implemented yet).</a:t>
            </a:r>
            <a:endParaRPr lang="en-US" sz="1400" dirty="0" smtClean="0"/>
          </a:p>
          <a:p>
            <a:pPr lvl="1" algn="just"/>
            <a:r>
              <a:rPr lang="en-GB" sz="1400" dirty="0" smtClean="0"/>
              <a:t>Voltage Control Loop.</a:t>
            </a:r>
            <a:endParaRPr lang="en-US" sz="1400" dirty="0" smtClean="0"/>
          </a:p>
          <a:p>
            <a:pPr lvl="0" algn="just"/>
            <a:r>
              <a:rPr lang="en-GB" sz="1400" dirty="0" smtClean="0"/>
              <a:t>3. Tested the software of the First Stage on test jig (V-out = 24Vdc, I-out = 2A load) with the these conditions:</a:t>
            </a:r>
            <a:endParaRPr lang="en-US" sz="1400" dirty="0" smtClean="0"/>
          </a:p>
          <a:p>
            <a:pPr lvl="1" algn="just"/>
            <a:r>
              <a:rPr lang="en-GB" sz="1400" dirty="0" smtClean="0"/>
              <a:t>Voltage Control Loop &amp; Current Control Loop.</a:t>
            </a:r>
            <a:endParaRPr lang="en-US" sz="1400" dirty="0" smtClean="0"/>
          </a:p>
          <a:p>
            <a:pPr lvl="0" algn="just"/>
            <a:r>
              <a:rPr lang="en-GB" sz="1400" dirty="0" smtClean="0"/>
              <a:t>4. Initialized ADC for the following parameters:</a:t>
            </a:r>
            <a:endParaRPr lang="en-US" sz="1400" dirty="0" smtClean="0"/>
          </a:p>
          <a:p>
            <a:pPr lvl="1" algn="just"/>
            <a:r>
              <a:rPr lang="en-GB" sz="1400" dirty="0" smtClean="0"/>
              <a:t>ADC A0 - V R-phase, ADC A1 - V Y-phase, ADC A2 - V B-phase.</a:t>
            </a:r>
            <a:endParaRPr lang="en-US" sz="1400" dirty="0" smtClean="0"/>
          </a:p>
          <a:p>
            <a:pPr lvl="1" algn="just"/>
            <a:r>
              <a:rPr lang="en-GB" sz="1400" dirty="0" smtClean="0"/>
              <a:t>ADC B0 - V dc link, ADC D1 - V input</a:t>
            </a:r>
            <a:r>
              <a:rPr lang="en-US" sz="1400" dirty="0" smtClean="0"/>
              <a:t>, </a:t>
            </a:r>
            <a:r>
              <a:rPr lang="en-GB" sz="1400" dirty="0" smtClean="0"/>
              <a:t>ADC D2 - I dc link.</a:t>
            </a:r>
            <a:endParaRPr lang="en-US" sz="1400" dirty="0" smtClean="0"/>
          </a:p>
          <a:p>
            <a:pPr lvl="0" algn="just"/>
            <a:r>
              <a:rPr lang="en-GB" sz="1400" dirty="0" smtClean="0"/>
              <a:t>5. Tested the Hierarchical Tripping logic (both Non-Latch Fault &amp; Latch Fault) of the First Stage:</a:t>
            </a:r>
            <a:endParaRPr lang="en-US" sz="1400" dirty="0" smtClean="0"/>
          </a:p>
          <a:p>
            <a:pPr lvl="1" algn="just"/>
            <a:r>
              <a:rPr lang="en-GB" sz="1400" dirty="0" smtClean="0"/>
              <a:t>Output Over-current, Output Overvoltage, Input Overvoltage.</a:t>
            </a:r>
            <a:endParaRPr lang="en-US" sz="1400" dirty="0" smtClean="0"/>
          </a:p>
          <a:p>
            <a:pPr lvl="0" algn="just"/>
            <a:r>
              <a:rPr lang="en-GB" sz="1400" dirty="0" smtClean="0"/>
              <a:t>6. Implemented Soft Start for First Stage (Phase Shifted Full Bridge Rectifier).</a:t>
            </a:r>
            <a:endParaRPr lang="en-US" sz="1400" dirty="0" smtClean="0"/>
          </a:p>
          <a:p>
            <a:pPr lvl="0" algn="just"/>
            <a:r>
              <a:rPr lang="en-GB" sz="1400" dirty="0" smtClean="0"/>
              <a:t>7. Implemented V/f (Soft Start) for Second Stage (3 Phase Inverter).</a:t>
            </a:r>
            <a:endParaRPr lang="en-US" sz="1400" dirty="0" smtClean="0"/>
          </a:p>
          <a:p>
            <a:pPr lvl="0" algn="just"/>
            <a:r>
              <a:rPr lang="en-GB" sz="1400" dirty="0" smtClean="0"/>
              <a:t>8. Simulated the entire system on Simulink at following conditions</a:t>
            </a:r>
            <a:endParaRPr lang="en-US" sz="1400" dirty="0" smtClean="0"/>
          </a:p>
          <a:p>
            <a:pPr lvl="1" algn="just"/>
            <a:r>
              <a:rPr lang="en-GB" sz="1400" dirty="0" smtClean="0"/>
              <a:t>No Load, 50% Load, Full Load, 50% Overload &amp; 25% Input Voltage Spike.</a:t>
            </a:r>
          </a:p>
          <a:p>
            <a:pPr lvl="0" algn="just"/>
            <a:r>
              <a:rPr lang="en-GB" sz="1400" dirty="0" smtClean="0"/>
              <a:t>9. Modified code to suppress input voltage spikes observed at the input of the first stage.</a:t>
            </a:r>
          </a:p>
          <a:p>
            <a:pPr lvl="0" algn="just"/>
            <a:r>
              <a:rPr lang="en-US" sz="1400" dirty="0" smtClean="0"/>
              <a:t>10. Modified hardware to dampen resonance observed across the rectifier output of the first stage. </a:t>
            </a:r>
          </a:p>
          <a:p>
            <a:endParaRPr lang="en-US" sz="16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26</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786050" y="142858"/>
            <a:ext cx="3360920" cy="369332"/>
          </a:xfrm>
          <a:prstGeom prst="rect">
            <a:avLst/>
          </a:prstGeom>
          <a:noFill/>
        </p:spPr>
        <p:txBody>
          <a:bodyPr wrap="none" rtlCol="0">
            <a:spAutoFit/>
          </a:bodyPr>
          <a:lstStyle/>
          <a:p>
            <a:r>
              <a:rPr lang="en-US" dirty="0" smtClean="0">
                <a:latin typeface="Arial" pitchFamily="34" charset="0"/>
                <a:cs typeface="Arial" pitchFamily="34" charset="0"/>
              </a:rPr>
              <a:t>Monorail APS Completed Work</a:t>
            </a:r>
            <a:endParaRPr lang="en-US" dirty="0">
              <a:latin typeface="Arial" pitchFamily="34" charset="0"/>
              <a:cs typeface="Arial" pitchFamily="34" charset="0"/>
            </a:endParaRPr>
          </a:p>
        </p:txBody>
      </p:sp>
      <p:sp>
        <p:nvSpPr>
          <p:cNvPr id="9" name="TextBox 8"/>
          <p:cNvSpPr txBox="1"/>
          <p:nvPr/>
        </p:nvSpPr>
        <p:spPr>
          <a:xfrm>
            <a:off x="142844" y="571486"/>
            <a:ext cx="8148844" cy="3970318"/>
          </a:xfrm>
          <a:prstGeom prst="rect">
            <a:avLst/>
          </a:prstGeom>
          <a:noFill/>
        </p:spPr>
        <p:txBody>
          <a:bodyPr wrap="square" rtlCol="0">
            <a:spAutoFit/>
          </a:bodyPr>
          <a:lstStyle/>
          <a:p>
            <a:pPr algn="just"/>
            <a:r>
              <a:rPr lang="en-GB" b="1" dirty="0" smtClean="0"/>
              <a:t>Things to be done next:</a:t>
            </a:r>
            <a:endParaRPr lang="en-US" dirty="0" smtClean="0"/>
          </a:p>
          <a:p>
            <a:pPr lvl="0" algn="just"/>
            <a:r>
              <a:rPr lang="en-GB" dirty="0" smtClean="0"/>
              <a:t>1. Simulating the 800W Battery Charger and its effects on the 3 Phase Inverter Output.</a:t>
            </a:r>
            <a:endParaRPr lang="en-US" dirty="0" smtClean="0"/>
          </a:p>
          <a:p>
            <a:pPr lvl="0" algn="just"/>
            <a:r>
              <a:rPr lang="en-GB" dirty="0" smtClean="0"/>
              <a:t>2. Implementing Current Loop in the 3 Phase Inverter.</a:t>
            </a:r>
            <a:endParaRPr lang="en-US" dirty="0" smtClean="0"/>
          </a:p>
          <a:p>
            <a:pPr lvl="0" algn="just"/>
            <a:r>
              <a:rPr lang="en-GB" dirty="0" smtClean="0"/>
              <a:t>3. Implementing VMS and CAN Bus communications as required.</a:t>
            </a:r>
            <a:endParaRPr lang="en-US" dirty="0" smtClean="0"/>
          </a:p>
          <a:p>
            <a:pPr lvl="0" algn="just"/>
            <a:r>
              <a:rPr lang="en-GB" dirty="0" smtClean="0"/>
              <a:t>4. Further trips have to be implemented like Over-temperature, DC Bus Overvoltage, Input Under-voltage, Earth Fault, Output Short-circuit, etc.</a:t>
            </a:r>
            <a:endParaRPr lang="en-US" dirty="0" smtClean="0"/>
          </a:p>
          <a:p>
            <a:pPr lvl="0" algn="just"/>
            <a:r>
              <a:rPr lang="en-GB" dirty="0" smtClean="0"/>
              <a:t>5. Implement Hardware components for pre-charging of the input capacitors (Input Current shoots dangerously high during start-up leading to fall of DC Bus, Stability issues in Transient period and other problems as seen in Simulink simulation).</a:t>
            </a:r>
            <a:endParaRPr lang="en-US" dirty="0" smtClean="0"/>
          </a:p>
          <a:p>
            <a:pPr lvl="0" algn="just"/>
            <a:r>
              <a:rPr lang="en-GB" dirty="0" smtClean="0"/>
              <a:t>6. Implement Bleeder resistor to dissipate voltage in No-load connection (DC Bus Voltage stays dangerously high at 800V to 1.4KV if the load gets disconnected as seen in Simulink simulation).</a:t>
            </a:r>
            <a:endParaRPr lang="en-US" dirty="0" smtClean="0"/>
          </a:p>
          <a:p>
            <a:pPr lvl="0" algn="just"/>
            <a:r>
              <a:rPr lang="en-GB" dirty="0" smtClean="0"/>
              <a:t>7. Modifying the software to make it compatible with Flash ROM rather than RAM.</a:t>
            </a:r>
            <a:endParaRPr lang="en-US" dirty="0" smtClean="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27</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1785918" y="1357304"/>
            <a:ext cx="5181600" cy="1200329"/>
          </a:xfrm>
          <a:prstGeom prst="rect">
            <a:avLst/>
          </a:prstGeom>
          <a:noFill/>
        </p:spPr>
        <p:txBody>
          <a:bodyPr wrap="square" rtlCol="0">
            <a:spAutoFit/>
          </a:bodyPr>
          <a:lstStyle/>
          <a:p>
            <a:r>
              <a:rPr lang="en-US" sz="7200" dirty="0" smtClean="0"/>
              <a:t>Thank You!</a:t>
            </a:r>
            <a:endParaRPr lang="en-US" sz="72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3</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1714480" y="71420"/>
            <a:ext cx="5541069" cy="369332"/>
          </a:xfrm>
          <a:prstGeom prst="rect">
            <a:avLst/>
          </a:prstGeom>
          <a:noFill/>
        </p:spPr>
        <p:txBody>
          <a:bodyPr wrap="none" rtlCol="0">
            <a:spAutoFit/>
          </a:bodyPr>
          <a:lstStyle/>
          <a:p>
            <a:r>
              <a:rPr lang="en-US" dirty="0" smtClean="0">
                <a:latin typeface="Arial" pitchFamily="34" charset="0"/>
                <a:cs typeface="Arial" pitchFamily="34" charset="0"/>
              </a:rPr>
              <a:t>Monorail APS First Stage Two Level Inverter Section</a:t>
            </a:r>
            <a:endParaRPr lang="en-US" dirty="0">
              <a:latin typeface="Arial" pitchFamily="34" charset="0"/>
              <a:cs typeface="Arial" pitchFamily="34" charset="0"/>
            </a:endParaRPr>
          </a:p>
        </p:txBody>
      </p:sp>
      <p:pic>
        <p:nvPicPr>
          <p:cNvPr id="9" name="Picture 3" descr="E:\Monorail Input Section.PNG"/>
          <p:cNvPicPr>
            <a:picLocks noChangeAspect="1" noChangeArrowheads="1"/>
          </p:cNvPicPr>
          <p:nvPr/>
        </p:nvPicPr>
        <p:blipFill>
          <a:blip r:embed="rId3"/>
          <a:srcRect/>
          <a:stretch>
            <a:fillRect/>
          </a:stretch>
        </p:blipFill>
        <p:spPr bwMode="auto">
          <a:xfrm>
            <a:off x="1785918" y="428610"/>
            <a:ext cx="5481654" cy="2551730"/>
          </a:xfrm>
          <a:prstGeom prst="rect">
            <a:avLst/>
          </a:prstGeom>
          <a:noFill/>
        </p:spPr>
      </p:pic>
      <p:sp>
        <p:nvSpPr>
          <p:cNvPr id="10" name="TextBox 9"/>
          <p:cNvSpPr txBox="1"/>
          <p:nvPr/>
        </p:nvSpPr>
        <p:spPr>
          <a:xfrm>
            <a:off x="71406" y="3000378"/>
            <a:ext cx="8358246" cy="1600438"/>
          </a:xfrm>
          <a:prstGeom prst="rect">
            <a:avLst/>
          </a:prstGeom>
          <a:noFill/>
        </p:spPr>
        <p:txBody>
          <a:bodyPr wrap="square" rtlCol="0">
            <a:spAutoFit/>
          </a:bodyPr>
          <a:lstStyle/>
          <a:p>
            <a:pPr algn="just"/>
            <a:r>
              <a:rPr lang="en-US" sz="1400" dirty="0" smtClean="0"/>
              <a:t>The nominal supply to the APS is 750V DC, however it can fluctuate between 500V dc to 900V dc. The input stage consists of two parallel connected Phase-Shifted Full Bridge Converters. There are two High Frequency Transformers, one for each PSFB Converter. Each of these transformers has one primary winding and two secondary windings, one of the secondary winding produces 700V DC Bus (after rectification) and the other secondary winding produces 24V DC Bus. The 24V DC bus is used as the feedback in its control loop to regulate the output, whereas the 700V DC bus operates in open loop and it is expected to produce the required voltage indirectly through the turns ratio of the transformer.</a:t>
            </a:r>
            <a:endParaRPr lang="en-US" sz="14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4</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143108" y="142858"/>
            <a:ext cx="4506426" cy="369332"/>
          </a:xfrm>
          <a:prstGeom prst="rect">
            <a:avLst/>
          </a:prstGeom>
          <a:noFill/>
        </p:spPr>
        <p:txBody>
          <a:bodyPr wrap="none" rtlCol="0">
            <a:spAutoFit/>
          </a:bodyPr>
          <a:lstStyle/>
          <a:p>
            <a:r>
              <a:rPr lang="en-US" dirty="0" smtClean="0">
                <a:latin typeface="Arial" pitchFamily="34" charset="0"/>
                <a:cs typeface="Arial" pitchFamily="34" charset="0"/>
              </a:rPr>
              <a:t>Monorail APS First Stage Rectifier Section</a:t>
            </a:r>
            <a:endParaRPr lang="en-US" dirty="0">
              <a:latin typeface="Arial" pitchFamily="34" charset="0"/>
              <a:cs typeface="Arial" pitchFamily="34" charset="0"/>
            </a:endParaRPr>
          </a:p>
        </p:txBody>
      </p:sp>
      <p:sp>
        <p:nvSpPr>
          <p:cNvPr id="9" name="TextBox 8"/>
          <p:cNvSpPr txBox="1"/>
          <p:nvPr/>
        </p:nvSpPr>
        <p:spPr>
          <a:xfrm>
            <a:off x="4572000" y="571486"/>
            <a:ext cx="3857652" cy="3857651"/>
          </a:xfrm>
          <a:prstGeom prst="rect">
            <a:avLst/>
          </a:prstGeom>
          <a:noFill/>
        </p:spPr>
        <p:txBody>
          <a:bodyPr wrap="square" rtlCol="0">
            <a:spAutoFit/>
          </a:bodyPr>
          <a:lstStyle/>
          <a:p>
            <a:pPr algn="just"/>
            <a:r>
              <a:rPr lang="en-US" sz="1600" dirty="0" smtClean="0"/>
              <a:t>In the Rectifier stage of the DC/DC Converter, one of the leg is shared between the two bridge rectifiers to form this unique topology. It enables the rectified transformer outputs to be connected in series to produce higher output voltage than the supply voltage, as well as to be connected in parallel to produce lower output voltage than the supply voltage. The control is achieved by producing a phase shift between the two PSFB Converters according to the supply voltage. One of the Rectifier output is 700V DC which is further fed into a 3 Phase Inverter, while the other Output is 24V DC. </a:t>
            </a:r>
            <a:endParaRPr lang="en-US" sz="1600" dirty="0"/>
          </a:p>
        </p:txBody>
      </p:sp>
      <p:pic>
        <p:nvPicPr>
          <p:cNvPr id="10" name="Picture 2" descr="E:\Monorail DC DC Converter Output 700V DC bus.PNG"/>
          <p:cNvPicPr>
            <a:picLocks noChangeAspect="1" noChangeArrowheads="1"/>
          </p:cNvPicPr>
          <p:nvPr/>
        </p:nvPicPr>
        <p:blipFill>
          <a:blip r:embed="rId3"/>
          <a:srcRect/>
          <a:stretch>
            <a:fillRect/>
          </a:stretch>
        </p:blipFill>
        <p:spPr bwMode="auto">
          <a:xfrm>
            <a:off x="285720" y="428611"/>
            <a:ext cx="3643338" cy="1894282"/>
          </a:xfrm>
          <a:prstGeom prst="rect">
            <a:avLst/>
          </a:prstGeom>
          <a:noFill/>
        </p:spPr>
      </p:pic>
      <p:pic>
        <p:nvPicPr>
          <p:cNvPr id="11" name="Picture 3" descr="E:\Monorail DC DC Converter Output 24V DC bus.PNG"/>
          <p:cNvPicPr>
            <a:picLocks noChangeAspect="1" noChangeArrowheads="1"/>
          </p:cNvPicPr>
          <p:nvPr/>
        </p:nvPicPr>
        <p:blipFill>
          <a:blip r:embed="rId4"/>
          <a:srcRect/>
          <a:stretch>
            <a:fillRect/>
          </a:stretch>
        </p:blipFill>
        <p:spPr bwMode="auto">
          <a:xfrm>
            <a:off x="500034" y="2571749"/>
            <a:ext cx="3571900" cy="1842777"/>
          </a:xfrm>
          <a:prstGeom prst="rect">
            <a:avLst/>
          </a:prstGeom>
          <a:noFill/>
        </p:spPr>
      </p:pic>
      <p:sp>
        <p:nvSpPr>
          <p:cNvPr id="12" name="TextBox 11"/>
          <p:cNvSpPr txBox="1"/>
          <p:nvPr/>
        </p:nvSpPr>
        <p:spPr>
          <a:xfrm>
            <a:off x="500034" y="2214560"/>
            <a:ext cx="3150606" cy="307777"/>
          </a:xfrm>
          <a:prstGeom prst="rect">
            <a:avLst/>
          </a:prstGeom>
          <a:noFill/>
        </p:spPr>
        <p:txBody>
          <a:bodyPr wrap="none" rtlCol="0">
            <a:spAutoFit/>
          </a:bodyPr>
          <a:lstStyle/>
          <a:p>
            <a:r>
              <a:rPr lang="en-US" sz="1400" dirty="0" smtClean="0"/>
              <a:t>First Stage Rectifier Side for 700V DC Bus</a:t>
            </a:r>
            <a:endParaRPr lang="en-US" sz="1400" dirty="0"/>
          </a:p>
        </p:txBody>
      </p:sp>
      <p:sp>
        <p:nvSpPr>
          <p:cNvPr id="13" name="TextBox 12"/>
          <p:cNvSpPr txBox="1"/>
          <p:nvPr/>
        </p:nvSpPr>
        <p:spPr>
          <a:xfrm>
            <a:off x="500034" y="4357700"/>
            <a:ext cx="3059235" cy="307777"/>
          </a:xfrm>
          <a:prstGeom prst="rect">
            <a:avLst/>
          </a:prstGeom>
          <a:noFill/>
        </p:spPr>
        <p:txBody>
          <a:bodyPr wrap="none" rtlCol="0">
            <a:spAutoFit/>
          </a:bodyPr>
          <a:lstStyle/>
          <a:p>
            <a:r>
              <a:rPr lang="en-US" sz="1400" dirty="0" smtClean="0"/>
              <a:t>First Stage Rectifier Side for 24V DC Bus</a:t>
            </a:r>
            <a:endParaRPr lang="en-US" sz="14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5</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1981200" y="87868"/>
            <a:ext cx="5322996" cy="369332"/>
          </a:xfrm>
          <a:prstGeom prst="rect">
            <a:avLst/>
          </a:prstGeom>
          <a:noFill/>
        </p:spPr>
        <p:txBody>
          <a:bodyPr wrap="none" rtlCol="0">
            <a:spAutoFit/>
          </a:bodyPr>
          <a:lstStyle/>
          <a:p>
            <a:r>
              <a:rPr lang="en-US" dirty="0" smtClean="0">
                <a:latin typeface="Arial" pitchFamily="34" charset="0"/>
                <a:cs typeface="Arial" pitchFamily="34" charset="0"/>
              </a:rPr>
              <a:t>Monorail APS Second Stage Three Phase Inverter</a:t>
            </a:r>
            <a:endParaRPr lang="en-US" dirty="0">
              <a:latin typeface="Arial" pitchFamily="34" charset="0"/>
              <a:cs typeface="Arial" pitchFamily="34" charset="0"/>
            </a:endParaRPr>
          </a:p>
        </p:txBody>
      </p:sp>
      <p:pic>
        <p:nvPicPr>
          <p:cNvPr id="9" name="Picture 2" descr="E:\Monorail Output 3 Phase Inverter.PNG"/>
          <p:cNvPicPr>
            <a:picLocks noChangeAspect="1" noChangeArrowheads="1"/>
          </p:cNvPicPr>
          <p:nvPr/>
        </p:nvPicPr>
        <p:blipFill>
          <a:blip r:embed="rId3"/>
          <a:srcRect/>
          <a:stretch>
            <a:fillRect/>
          </a:stretch>
        </p:blipFill>
        <p:spPr bwMode="auto">
          <a:xfrm>
            <a:off x="214282" y="500049"/>
            <a:ext cx="5286412" cy="3714776"/>
          </a:xfrm>
          <a:prstGeom prst="rect">
            <a:avLst/>
          </a:prstGeom>
          <a:noFill/>
        </p:spPr>
      </p:pic>
      <p:sp>
        <p:nvSpPr>
          <p:cNvPr id="10" name="TextBox 9"/>
          <p:cNvSpPr txBox="1"/>
          <p:nvPr/>
        </p:nvSpPr>
        <p:spPr>
          <a:xfrm>
            <a:off x="5500694" y="642924"/>
            <a:ext cx="2928958" cy="3539430"/>
          </a:xfrm>
          <a:prstGeom prst="rect">
            <a:avLst/>
          </a:prstGeom>
          <a:noFill/>
        </p:spPr>
        <p:txBody>
          <a:bodyPr wrap="square" rtlCol="0">
            <a:spAutoFit/>
          </a:bodyPr>
          <a:lstStyle/>
          <a:p>
            <a:pPr algn="just"/>
            <a:r>
              <a:rPr lang="en-US" sz="1600" dirty="0" smtClean="0"/>
              <a:t>The 700V DC bus is connected to the 3 Phase inverter to produce a 3 Phase AC Output. A Zig-Zag Transformer (Rated for 10A) is also connected to the Output of the 3 Phase inverter to create a rigid neutral point. This will enable to tap a 1 phase output without creating any unbalance at the 3 phase output. Space vector Pulse Width modulation has been implemented in this 3 phase inverter to take care of wider operating range. </a:t>
            </a:r>
            <a:endParaRPr lang="en-US" sz="1600" dirty="0"/>
          </a:p>
        </p:txBody>
      </p:sp>
      <p:sp>
        <p:nvSpPr>
          <p:cNvPr id="11" name="TextBox 10"/>
          <p:cNvSpPr txBox="1"/>
          <p:nvPr/>
        </p:nvSpPr>
        <p:spPr>
          <a:xfrm>
            <a:off x="1000100" y="4214824"/>
            <a:ext cx="3223447" cy="307777"/>
          </a:xfrm>
          <a:prstGeom prst="rect">
            <a:avLst/>
          </a:prstGeom>
          <a:noFill/>
        </p:spPr>
        <p:txBody>
          <a:bodyPr wrap="none" rtlCol="0">
            <a:spAutoFit/>
          </a:bodyPr>
          <a:lstStyle/>
          <a:p>
            <a:r>
              <a:rPr lang="en-US" sz="1400" dirty="0" smtClean="0"/>
              <a:t>3 Phase Inverter with Zig-Zag Transformer</a:t>
            </a:r>
            <a:endParaRPr lang="en-US" sz="14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6</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3000364" y="142858"/>
            <a:ext cx="2000264" cy="369332"/>
          </a:xfrm>
          <a:prstGeom prst="rect">
            <a:avLst/>
          </a:prstGeom>
          <a:noFill/>
        </p:spPr>
        <p:txBody>
          <a:bodyPr wrap="square" rtlCol="0">
            <a:spAutoFit/>
          </a:bodyPr>
          <a:lstStyle/>
          <a:p>
            <a:r>
              <a:rPr lang="en-US" dirty="0" smtClean="0">
                <a:latin typeface="Arial" pitchFamily="34" charset="0"/>
                <a:cs typeface="Arial" pitchFamily="34" charset="0"/>
              </a:rPr>
              <a:t>Monorail Old APS</a:t>
            </a:r>
            <a:endParaRPr lang="en-US" dirty="0">
              <a:latin typeface="Arial" pitchFamily="34" charset="0"/>
              <a:cs typeface="Arial" pitchFamily="34" charset="0"/>
            </a:endParaRPr>
          </a:p>
        </p:txBody>
      </p:sp>
      <p:sp>
        <p:nvSpPr>
          <p:cNvPr id="9" name="TextBox 8"/>
          <p:cNvSpPr txBox="1"/>
          <p:nvPr/>
        </p:nvSpPr>
        <p:spPr>
          <a:xfrm>
            <a:off x="304800" y="685801"/>
            <a:ext cx="4195762" cy="3785652"/>
          </a:xfrm>
          <a:prstGeom prst="rect">
            <a:avLst/>
          </a:prstGeom>
          <a:noFill/>
        </p:spPr>
        <p:txBody>
          <a:bodyPr wrap="square" rtlCol="0">
            <a:spAutoFit/>
          </a:bodyPr>
          <a:lstStyle/>
          <a:p>
            <a:pPr algn="just"/>
            <a:r>
              <a:rPr lang="en-US" sz="1600" dirty="0" smtClean="0"/>
              <a:t>The Older Monorail APS had a range of problems varying from failed Rectifier Diodes, to failed Control Cards, to failed IGBT Modules, (there were even more problems, but these are the major ones). We suspect that the existing topology which seems to implements two Buck Converters (one for each power rail) followed by the Neutral Point Clamped Half Bridge Converter is not robust enough for Indian ambient conditions and also it creates some fundamental problems like unbalance between the input capacitors, successive failure of all the power devices when one of the power devices fails. Etc and hence this topology should have never been implemented.</a:t>
            </a:r>
            <a:endParaRPr lang="en-US" sz="1600" dirty="0"/>
          </a:p>
        </p:txBody>
      </p:sp>
      <p:pic>
        <p:nvPicPr>
          <p:cNvPr id="10" name="Picture 2" descr="E:\Monorail Pics\Old APS 2.jfif"/>
          <p:cNvPicPr>
            <a:picLocks noChangeAspect="1" noChangeArrowheads="1"/>
          </p:cNvPicPr>
          <p:nvPr/>
        </p:nvPicPr>
        <p:blipFill>
          <a:blip r:embed="rId3"/>
          <a:srcRect/>
          <a:stretch>
            <a:fillRect/>
          </a:stretch>
        </p:blipFill>
        <p:spPr bwMode="auto">
          <a:xfrm>
            <a:off x="5214942" y="500047"/>
            <a:ext cx="2857520" cy="3810027"/>
          </a:xfrm>
          <a:prstGeom prst="rect">
            <a:avLst/>
          </a:prstGeom>
          <a:noFill/>
        </p:spPr>
      </p:pic>
      <p:sp>
        <p:nvSpPr>
          <p:cNvPr id="11" name="TextBox 10"/>
          <p:cNvSpPr txBox="1"/>
          <p:nvPr/>
        </p:nvSpPr>
        <p:spPr>
          <a:xfrm>
            <a:off x="5643570" y="4357700"/>
            <a:ext cx="2357454" cy="307777"/>
          </a:xfrm>
          <a:prstGeom prst="rect">
            <a:avLst/>
          </a:prstGeom>
          <a:noFill/>
        </p:spPr>
        <p:txBody>
          <a:bodyPr wrap="square" rtlCol="0">
            <a:spAutoFit/>
          </a:bodyPr>
          <a:lstStyle/>
          <a:p>
            <a:r>
              <a:rPr lang="en-US" sz="1400" dirty="0" smtClean="0"/>
              <a:t>Inside View of the Old APS</a:t>
            </a:r>
            <a:endParaRPr lang="en-US" sz="14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7</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714612" y="71420"/>
            <a:ext cx="2723887" cy="369332"/>
          </a:xfrm>
          <a:prstGeom prst="rect">
            <a:avLst/>
          </a:prstGeom>
          <a:noFill/>
        </p:spPr>
        <p:txBody>
          <a:bodyPr wrap="none" rtlCol="0">
            <a:spAutoFit/>
          </a:bodyPr>
          <a:lstStyle/>
          <a:p>
            <a:r>
              <a:rPr lang="en-US" dirty="0" smtClean="0">
                <a:latin typeface="Arial" pitchFamily="34" charset="0"/>
                <a:cs typeface="Arial" pitchFamily="34" charset="0"/>
              </a:rPr>
              <a:t>Monorail APS Simulation</a:t>
            </a:r>
            <a:endParaRPr lang="en-US" dirty="0">
              <a:latin typeface="Arial" pitchFamily="34" charset="0"/>
              <a:cs typeface="Arial" pitchFamily="34" charset="0"/>
            </a:endParaRPr>
          </a:p>
        </p:txBody>
      </p:sp>
      <p:sp>
        <p:nvSpPr>
          <p:cNvPr id="9" name="TextBox 8"/>
          <p:cNvSpPr txBox="1"/>
          <p:nvPr/>
        </p:nvSpPr>
        <p:spPr>
          <a:xfrm>
            <a:off x="4857752" y="857238"/>
            <a:ext cx="2819400" cy="3416320"/>
          </a:xfrm>
          <a:prstGeom prst="rect">
            <a:avLst/>
          </a:prstGeom>
          <a:noFill/>
        </p:spPr>
        <p:txBody>
          <a:bodyPr wrap="square" rtlCol="0">
            <a:spAutoFit/>
          </a:bodyPr>
          <a:lstStyle/>
          <a:p>
            <a:pPr algn="just"/>
            <a:r>
              <a:rPr lang="en-US" dirty="0" smtClean="0"/>
              <a:t>The monorail APS has been simulated in MATLAB </a:t>
            </a:r>
            <a:r>
              <a:rPr lang="en-US" dirty="0" err="1" smtClean="0"/>
              <a:t>Simulink</a:t>
            </a:r>
            <a:r>
              <a:rPr lang="en-US" dirty="0" smtClean="0"/>
              <a:t> R2020a before constructing the test jig and the prototype unit. In simulation, this topology provides higher form factor at the output of the DC/DC Converter, higher efficiency and stable operation as compared to conventional topologies.</a:t>
            </a:r>
            <a:endParaRPr lang="en-US" dirty="0"/>
          </a:p>
        </p:txBody>
      </p:sp>
      <p:pic>
        <p:nvPicPr>
          <p:cNvPr id="10" name="Picture 2" descr="D:\BD 2.JPG"/>
          <p:cNvPicPr>
            <a:picLocks noChangeAspect="1" noChangeArrowheads="1"/>
          </p:cNvPicPr>
          <p:nvPr/>
        </p:nvPicPr>
        <p:blipFill>
          <a:blip r:embed="rId3" cstate="print"/>
          <a:srcRect/>
          <a:stretch>
            <a:fillRect/>
          </a:stretch>
        </p:blipFill>
        <p:spPr bwMode="auto">
          <a:xfrm>
            <a:off x="642910" y="428610"/>
            <a:ext cx="3357586" cy="1809948"/>
          </a:xfrm>
          <a:prstGeom prst="rect">
            <a:avLst/>
          </a:prstGeom>
          <a:noFill/>
        </p:spPr>
      </p:pic>
      <p:pic>
        <p:nvPicPr>
          <p:cNvPr id="11" name="Picture 3" descr="D:\BD.JPG"/>
          <p:cNvPicPr>
            <a:picLocks noChangeAspect="1" noChangeArrowheads="1"/>
          </p:cNvPicPr>
          <p:nvPr/>
        </p:nvPicPr>
        <p:blipFill>
          <a:blip r:embed="rId4" cstate="print"/>
          <a:srcRect/>
          <a:stretch>
            <a:fillRect/>
          </a:stretch>
        </p:blipFill>
        <p:spPr bwMode="auto">
          <a:xfrm>
            <a:off x="642910" y="2571750"/>
            <a:ext cx="3357586" cy="1826923"/>
          </a:xfrm>
          <a:prstGeom prst="rect">
            <a:avLst/>
          </a:prstGeom>
          <a:noFill/>
        </p:spPr>
      </p:pic>
      <p:sp>
        <p:nvSpPr>
          <p:cNvPr id="12" name="TextBox 11"/>
          <p:cNvSpPr txBox="1"/>
          <p:nvPr/>
        </p:nvSpPr>
        <p:spPr>
          <a:xfrm>
            <a:off x="714348" y="2214560"/>
            <a:ext cx="3226974" cy="307777"/>
          </a:xfrm>
          <a:prstGeom prst="rect">
            <a:avLst/>
          </a:prstGeom>
          <a:noFill/>
        </p:spPr>
        <p:txBody>
          <a:bodyPr wrap="none" rtlCol="0">
            <a:spAutoFit/>
          </a:bodyPr>
          <a:lstStyle/>
          <a:p>
            <a:r>
              <a:rPr lang="en-US" sz="1400" dirty="0" smtClean="0"/>
              <a:t>Monorail Simulation Entire Block Diagram</a:t>
            </a:r>
            <a:endParaRPr lang="en-US" sz="1400" dirty="0"/>
          </a:p>
        </p:txBody>
      </p:sp>
      <p:sp>
        <p:nvSpPr>
          <p:cNvPr id="13" name="TextBox 12"/>
          <p:cNvSpPr txBox="1"/>
          <p:nvPr/>
        </p:nvSpPr>
        <p:spPr>
          <a:xfrm>
            <a:off x="571472" y="4429138"/>
            <a:ext cx="3546099" cy="307777"/>
          </a:xfrm>
          <a:prstGeom prst="rect">
            <a:avLst/>
          </a:prstGeom>
          <a:noFill/>
        </p:spPr>
        <p:txBody>
          <a:bodyPr wrap="none" rtlCol="0">
            <a:spAutoFit/>
          </a:bodyPr>
          <a:lstStyle/>
          <a:p>
            <a:r>
              <a:rPr lang="en-US" sz="1400" dirty="0" smtClean="0"/>
              <a:t>Monorail Simulation First Stage Block Diagram</a:t>
            </a:r>
            <a:endParaRPr lang="en-US" sz="14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8</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14" name="TextBox 13"/>
          <p:cNvSpPr txBox="1"/>
          <p:nvPr/>
        </p:nvSpPr>
        <p:spPr>
          <a:xfrm>
            <a:off x="2143108" y="0"/>
            <a:ext cx="5203156" cy="369332"/>
          </a:xfrm>
          <a:prstGeom prst="rect">
            <a:avLst/>
          </a:prstGeom>
          <a:noFill/>
        </p:spPr>
        <p:txBody>
          <a:bodyPr wrap="none" rtlCol="0">
            <a:spAutoFit/>
          </a:bodyPr>
          <a:lstStyle/>
          <a:p>
            <a:r>
              <a:rPr lang="en-US" dirty="0" smtClean="0">
                <a:latin typeface="Arial" pitchFamily="34" charset="0"/>
                <a:cs typeface="Arial" pitchFamily="34" charset="0"/>
              </a:rPr>
              <a:t>Monorail APS Simulation - 24V Output Waveform</a:t>
            </a:r>
            <a:endParaRPr lang="en-US" dirty="0">
              <a:latin typeface="Arial" pitchFamily="34" charset="0"/>
              <a:cs typeface="Arial" pitchFamily="34" charset="0"/>
            </a:endParaRPr>
          </a:p>
        </p:txBody>
      </p:sp>
      <p:sp>
        <p:nvSpPr>
          <p:cNvPr id="15" name="TextBox 14"/>
          <p:cNvSpPr txBox="1"/>
          <p:nvPr/>
        </p:nvSpPr>
        <p:spPr>
          <a:xfrm>
            <a:off x="571472" y="3786196"/>
            <a:ext cx="7696200" cy="646331"/>
          </a:xfrm>
          <a:prstGeom prst="rect">
            <a:avLst/>
          </a:prstGeom>
          <a:noFill/>
        </p:spPr>
        <p:txBody>
          <a:bodyPr wrap="square" rtlCol="0">
            <a:spAutoFit/>
          </a:bodyPr>
          <a:lstStyle/>
          <a:p>
            <a:pPr algn="ctr"/>
            <a:r>
              <a:rPr lang="en-US" dirty="0" smtClean="0"/>
              <a:t>24V Output DC Voltage in the First Window </a:t>
            </a:r>
          </a:p>
          <a:p>
            <a:pPr algn="ctr"/>
            <a:r>
              <a:rPr lang="en-US" dirty="0" smtClean="0"/>
              <a:t>at Filter Parameters as L = 20uH and C =  2mF. </a:t>
            </a:r>
            <a:endParaRPr lang="en-US" dirty="0"/>
          </a:p>
        </p:txBody>
      </p:sp>
      <p:pic>
        <p:nvPicPr>
          <p:cNvPr id="16" name="Picture 1" descr="E:\Projects\Monorail 42KVA Auxiliary Power Unit\Simulink Result Data (APS)\Second_Stage_Closed_Loop_Out_Parameters.jpg"/>
          <p:cNvPicPr>
            <a:picLocks noChangeAspect="1" noChangeArrowheads="1"/>
          </p:cNvPicPr>
          <p:nvPr/>
        </p:nvPicPr>
        <p:blipFill>
          <a:blip r:embed="rId3"/>
          <a:srcRect/>
          <a:stretch>
            <a:fillRect/>
          </a:stretch>
        </p:blipFill>
        <p:spPr bwMode="auto">
          <a:xfrm>
            <a:off x="785786" y="428610"/>
            <a:ext cx="7215206" cy="3436895"/>
          </a:xfrm>
          <a:prstGeom prst="rect">
            <a:avLst/>
          </a:prstGeom>
          <a:noFill/>
        </p:spPr>
      </p:pic>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rot="-5400000">
            <a:off x="6076950" y="2457450"/>
            <a:ext cx="5143500" cy="228600"/>
          </a:xfrm>
          <a:prstGeom prst="rect">
            <a:avLst/>
          </a:prstGeom>
          <a:solidFill>
            <a:srgbClr val="387C28"/>
          </a:solidFill>
          <a:ln w="9525">
            <a:noFill/>
            <a:miter lim="800000"/>
            <a:headEnd/>
            <a:tailEnd/>
          </a:ln>
        </p:spPr>
        <p:txBody>
          <a:bodyPr wrap="none" anchor="ctr"/>
          <a:lstStyle/>
          <a:p>
            <a:endParaRPr lang="en-US" dirty="0"/>
          </a:p>
        </p:txBody>
      </p:sp>
      <p:sp>
        <p:nvSpPr>
          <p:cNvPr id="2052" name="Rectangle 5"/>
          <p:cNvSpPr>
            <a:spLocks noChangeArrowheads="1"/>
          </p:cNvSpPr>
          <p:nvPr/>
        </p:nvSpPr>
        <p:spPr bwMode="auto">
          <a:xfrm rot="10800000">
            <a:off x="0" y="4686300"/>
            <a:ext cx="9144000" cy="171450"/>
          </a:xfrm>
          <a:prstGeom prst="rect">
            <a:avLst/>
          </a:prstGeom>
          <a:solidFill>
            <a:srgbClr val="1B00A4"/>
          </a:solidFill>
          <a:ln w="9525">
            <a:noFill/>
            <a:miter lim="800000"/>
            <a:headEnd/>
            <a:tailEnd/>
          </a:ln>
        </p:spPr>
        <p:txBody>
          <a:bodyPr wrap="none" anchor="ctr"/>
          <a:lstStyle/>
          <a:p>
            <a:endParaRPr lang="en-US" dirty="0"/>
          </a:p>
        </p:txBody>
      </p:sp>
      <p:sp>
        <p:nvSpPr>
          <p:cNvPr id="2053" name="Rectangle 6"/>
          <p:cNvSpPr>
            <a:spLocks noChangeArrowheads="1"/>
          </p:cNvSpPr>
          <p:nvPr/>
        </p:nvSpPr>
        <p:spPr bwMode="auto">
          <a:xfrm>
            <a:off x="8534400" y="4686300"/>
            <a:ext cx="228600" cy="171450"/>
          </a:xfrm>
          <a:prstGeom prst="rect">
            <a:avLst/>
          </a:prstGeom>
          <a:solidFill>
            <a:schemeClr val="bg1"/>
          </a:solidFill>
          <a:ln w="9525">
            <a:noFill/>
            <a:miter lim="800000"/>
            <a:headEnd/>
            <a:tailEnd/>
          </a:ln>
        </p:spPr>
        <p:txBody>
          <a:bodyPr wrap="none" anchor="ctr"/>
          <a:lstStyle/>
          <a:p>
            <a:pPr algn="ctr"/>
            <a:fld id="{B6BBF66D-BE14-4166-B995-4D90EC5AAB7A}" type="slidenum">
              <a:rPr lang="en-US" sz="1400" smtClean="0"/>
              <a:pPr algn="ctr"/>
              <a:t>9</a:t>
            </a:fld>
            <a:endParaRPr lang="en-US" sz="1400" dirty="0"/>
          </a:p>
        </p:txBody>
      </p:sp>
      <p:sp>
        <p:nvSpPr>
          <p:cNvPr id="2054" name="Text Box 24"/>
          <p:cNvSpPr txBox="1">
            <a:spLocks noChangeArrowheads="1"/>
          </p:cNvSpPr>
          <p:nvPr/>
        </p:nvSpPr>
        <p:spPr bwMode="auto">
          <a:xfrm>
            <a:off x="0" y="4662487"/>
            <a:ext cx="1689886" cy="261610"/>
          </a:xfrm>
          <a:prstGeom prst="rect">
            <a:avLst/>
          </a:prstGeom>
          <a:noFill/>
          <a:ln w="9525">
            <a:noFill/>
            <a:miter lim="800000"/>
            <a:headEnd/>
            <a:tailEnd/>
          </a:ln>
        </p:spPr>
        <p:txBody>
          <a:bodyPr wrap="none">
            <a:spAutoFit/>
          </a:bodyPr>
          <a:lstStyle/>
          <a:p>
            <a:r>
              <a:rPr lang="en-US" sz="1100" b="1" dirty="0">
                <a:solidFill>
                  <a:schemeClr val="bg1"/>
                </a:solidFill>
              </a:rPr>
              <a:t>HIND RECTIFIERS LIMITED</a:t>
            </a:r>
          </a:p>
        </p:txBody>
      </p:sp>
      <p:pic>
        <p:nvPicPr>
          <p:cNvPr id="8" name="Picture 7">
            <a:extLst>
              <a:ext uri="{FF2B5EF4-FFF2-40B4-BE49-F238E27FC236}">
                <a16:creationId xmlns:a16="http://schemas.microsoft.com/office/drawing/2014/main" xmlns="" id="{5785F21F-E422-4F69-8C6B-D344DFEE49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457200" cy="416560"/>
          </a:xfrm>
          <a:prstGeom prst="rect">
            <a:avLst/>
          </a:prstGeom>
        </p:spPr>
      </p:pic>
      <p:sp>
        <p:nvSpPr>
          <p:cNvPr id="7" name="TextBox 6"/>
          <p:cNvSpPr txBox="1"/>
          <p:nvPr/>
        </p:nvSpPr>
        <p:spPr>
          <a:xfrm>
            <a:off x="2743200" y="0"/>
            <a:ext cx="2723887" cy="369332"/>
          </a:xfrm>
          <a:prstGeom prst="rect">
            <a:avLst/>
          </a:prstGeom>
          <a:noFill/>
        </p:spPr>
        <p:txBody>
          <a:bodyPr wrap="none" rtlCol="0">
            <a:spAutoFit/>
          </a:bodyPr>
          <a:lstStyle/>
          <a:p>
            <a:r>
              <a:rPr lang="en-US" dirty="0" smtClean="0">
                <a:latin typeface="Arial" pitchFamily="34" charset="0"/>
                <a:cs typeface="Arial" pitchFamily="34" charset="0"/>
              </a:rPr>
              <a:t>Monorail APS Simulation</a:t>
            </a:r>
            <a:endParaRPr lang="en-US" dirty="0">
              <a:latin typeface="Arial" pitchFamily="34" charset="0"/>
              <a:cs typeface="Arial" pitchFamily="34" charset="0"/>
            </a:endParaRPr>
          </a:p>
        </p:txBody>
      </p:sp>
      <p:pic>
        <p:nvPicPr>
          <p:cNvPr id="9" name="Picture 2" descr="E:\Projects\Monorail 42KVA Auxiliary Power Unit\Simulink Result Data (APS)\Inverter_Close_Loop_Out_Line_Voltages_(Fsw_3KHz).jpg"/>
          <p:cNvPicPr>
            <a:picLocks noChangeAspect="1" noChangeArrowheads="1"/>
          </p:cNvPicPr>
          <p:nvPr/>
        </p:nvPicPr>
        <p:blipFill>
          <a:blip r:embed="rId3" cstate="print"/>
          <a:srcRect/>
          <a:stretch>
            <a:fillRect/>
          </a:stretch>
        </p:blipFill>
        <p:spPr bwMode="auto">
          <a:xfrm>
            <a:off x="142843" y="428610"/>
            <a:ext cx="4667281" cy="2000264"/>
          </a:xfrm>
          <a:prstGeom prst="rect">
            <a:avLst/>
          </a:prstGeom>
          <a:noFill/>
        </p:spPr>
      </p:pic>
      <p:pic>
        <p:nvPicPr>
          <p:cNvPr id="10" name="Picture 3" descr="E:\Projects\Monorail 42KVA Auxiliary Power Unit\Simulink Result Data (APS)\Inverter_Close_Loop_Out_Phase_Voltages_(Fsw_3KHz).jpg"/>
          <p:cNvPicPr>
            <a:picLocks noChangeAspect="1" noChangeArrowheads="1"/>
          </p:cNvPicPr>
          <p:nvPr/>
        </p:nvPicPr>
        <p:blipFill>
          <a:blip r:embed="rId4" cstate="print"/>
          <a:srcRect/>
          <a:stretch>
            <a:fillRect/>
          </a:stretch>
        </p:blipFill>
        <p:spPr bwMode="auto">
          <a:xfrm>
            <a:off x="142843" y="2428874"/>
            <a:ext cx="4656459" cy="2134211"/>
          </a:xfrm>
          <a:prstGeom prst="rect">
            <a:avLst/>
          </a:prstGeom>
          <a:noFill/>
        </p:spPr>
      </p:pic>
      <p:sp>
        <p:nvSpPr>
          <p:cNvPr id="11" name="TextBox 10"/>
          <p:cNvSpPr txBox="1"/>
          <p:nvPr/>
        </p:nvSpPr>
        <p:spPr>
          <a:xfrm>
            <a:off x="5214942" y="857238"/>
            <a:ext cx="3214710" cy="830997"/>
          </a:xfrm>
          <a:prstGeom prst="rect">
            <a:avLst/>
          </a:prstGeom>
          <a:noFill/>
        </p:spPr>
        <p:txBody>
          <a:bodyPr wrap="square" rtlCol="0">
            <a:spAutoFit/>
          </a:bodyPr>
          <a:lstStyle/>
          <a:p>
            <a:pPr algn="ctr"/>
            <a:r>
              <a:rPr lang="en-US" sz="1600" dirty="0" smtClean="0"/>
              <a:t>3 Phase Line Voltages – </a:t>
            </a:r>
            <a:r>
              <a:rPr lang="en-US" sz="1600" dirty="0" err="1" smtClean="0"/>
              <a:t>Vrms</a:t>
            </a:r>
            <a:r>
              <a:rPr lang="en-US" sz="1600" dirty="0" smtClean="0"/>
              <a:t> = 415V</a:t>
            </a:r>
          </a:p>
          <a:p>
            <a:pPr algn="ctr"/>
            <a:r>
              <a:rPr lang="en-US" sz="1600" dirty="0" smtClean="0"/>
              <a:t>First Window is RMS equivalent  &amp; </a:t>
            </a:r>
          </a:p>
          <a:p>
            <a:pPr algn="ctr"/>
            <a:r>
              <a:rPr lang="en-US" sz="1600" dirty="0" smtClean="0"/>
              <a:t>Second Window is Actual Waveform</a:t>
            </a:r>
            <a:endParaRPr lang="en-US" sz="1600" dirty="0"/>
          </a:p>
        </p:txBody>
      </p:sp>
      <p:sp>
        <p:nvSpPr>
          <p:cNvPr id="13" name="TextBox 12"/>
          <p:cNvSpPr txBox="1"/>
          <p:nvPr/>
        </p:nvSpPr>
        <p:spPr>
          <a:xfrm>
            <a:off x="5072066" y="2928940"/>
            <a:ext cx="3429024" cy="1071570"/>
          </a:xfrm>
          <a:prstGeom prst="rect">
            <a:avLst/>
          </a:prstGeom>
          <a:noFill/>
        </p:spPr>
        <p:txBody>
          <a:bodyPr wrap="square" rtlCol="0">
            <a:spAutoFit/>
          </a:bodyPr>
          <a:lstStyle/>
          <a:p>
            <a:pPr algn="ctr"/>
            <a:r>
              <a:rPr lang="en-US" sz="1600" dirty="0" smtClean="0"/>
              <a:t>3 Phase Line Current – </a:t>
            </a:r>
            <a:r>
              <a:rPr lang="en-US" sz="1600" dirty="0" err="1" smtClean="0"/>
              <a:t>Irms</a:t>
            </a:r>
            <a:r>
              <a:rPr lang="en-US" sz="1600" dirty="0" smtClean="0"/>
              <a:t> = 33A</a:t>
            </a:r>
          </a:p>
          <a:p>
            <a:pPr algn="ctr"/>
            <a:r>
              <a:rPr lang="en-US" sz="1600" dirty="0" smtClean="0"/>
              <a:t>First Window is Generated Theta equivalent  &amp; </a:t>
            </a:r>
          </a:p>
          <a:p>
            <a:pPr algn="ctr"/>
            <a:r>
              <a:rPr lang="en-US" sz="1600" dirty="0" smtClean="0"/>
              <a:t>Second Window is Actual Waveform</a:t>
            </a:r>
            <a:endParaRPr lang="en-US" sz="1600" dirty="0"/>
          </a:p>
        </p:txBody>
      </p:sp>
    </p:spTree>
    <p:extLst>
      <p:ext uri="{BB962C8B-B14F-4D97-AF65-F5344CB8AC3E}">
        <p14:creationId xmlns:p14="http://schemas.microsoft.com/office/powerpoint/2010/main" xmlns="" val="258696397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7421</TotalTime>
  <Words>2905</Words>
  <Application>Microsoft Office PowerPoint</Application>
  <PresentationFormat>On-screen Show (16:9)</PresentationFormat>
  <Paragraphs>725</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EQUIPMENT</dc:title>
  <dc:creator>Server</dc:creator>
  <cp:lastModifiedBy>Sourjya Mondal</cp:lastModifiedBy>
  <cp:revision>1112</cp:revision>
  <dcterms:created xsi:type="dcterms:W3CDTF">2013-06-07T08:36:23Z</dcterms:created>
  <dcterms:modified xsi:type="dcterms:W3CDTF">2021-04-02T06:03:04Z</dcterms:modified>
</cp:coreProperties>
</file>